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81" r:id="rId2"/>
    <p:sldId id="280" r:id="rId3"/>
    <p:sldId id="265" r:id="rId4"/>
    <p:sldId id="257" r:id="rId5"/>
    <p:sldId id="258" r:id="rId6"/>
    <p:sldId id="291" r:id="rId7"/>
    <p:sldId id="259" r:id="rId8"/>
    <p:sldId id="272" r:id="rId9"/>
    <p:sldId id="260" r:id="rId10"/>
    <p:sldId id="261" r:id="rId11"/>
    <p:sldId id="293" r:id="rId12"/>
    <p:sldId id="262" r:id="rId13"/>
    <p:sldId id="263" r:id="rId14"/>
    <p:sldId id="273" r:id="rId15"/>
    <p:sldId id="277" r:id="rId16"/>
    <p:sldId id="275" r:id="rId17"/>
    <p:sldId id="282" r:id="rId18"/>
    <p:sldId id="283" r:id="rId19"/>
    <p:sldId id="284" r:id="rId20"/>
    <p:sldId id="285" r:id="rId21"/>
    <p:sldId id="286" r:id="rId22"/>
    <p:sldId id="288" r:id="rId23"/>
    <p:sldId id="289" r:id="rId24"/>
    <p:sldId id="290" r:id="rId25"/>
    <p:sldId id="292" r:id="rId26"/>
    <p:sldId id="274" r:id="rId27"/>
    <p:sldId id="270" r:id="rId28"/>
    <p:sldId id="269" r:id="rId29"/>
    <p:sldId id="268" r:id="rId30"/>
    <p:sldId id="267" r:id="rId31"/>
    <p:sldId id="271"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8551" autoAdjust="0"/>
  </p:normalViewPr>
  <p:slideViewPr>
    <p:cSldViewPr>
      <p:cViewPr varScale="1">
        <p:scale>
          <a:sx n="50" d="100"/>
          <a:sy n="50" d="100"/>
        </p:scale>
        <p:origin x="-118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C04F4C-FDCE-410B-A97F-7502A3591CE1}" type="datetimeFigureOut">
              <a:rPr lang="en-US" smtClean="0"/>
              <a:pPr/>
              <a:t>1/8/2020</a:t>
            </a:fld>
            <a:endParaRPr lang="en-US"/>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AE9A1F-6477-47CD-AD40-710C37CFDE22}" type="slidenum">
              <a:rPr lang="en-US" smtClean="0"/>
              <a:pPr/>
              <a:t>‹N°›</a:t>
            </a:fld>
            <a:endParaRPr lang="en-US"/>
          </a:p>
        </p:txBody>
      </p:sp>
    </p:spTree>
    <p:extLst>
      <p:ext uri="{BB962C8B-B14F-4D97-AF65-F5344CB8AC3E}">
        <p14:creationId xmlns:p14="http://schemas.microsoft.com/office/powerpoint/2010/main" xmlns="" val="720881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91AE9A1F-6477-47CD-AD40-710C37CFDE22}" type="slidenum">
              <a:rPr lang="en-US" smtClean="0"/>
              <a:pPr/>
              <a:t>2</a:t>
            </a:fld>
            <a:endParaRPr lang="en-US"/>
          </a:p>
        </p:txBody>
      </p:sp>
    </p:spTree>
    <p:extLst>
      <p:ext uri="{BB962C8B-B14F-4D97-AF65-F5344CB8AC3E}">
        <p14:creationId xmlns:p14="http://schemas.microsoft.com/office/powerpoint/2010/main" xmlns="" val="1960390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1011043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fr-FR" smtClean="0"/>
              <a:t>Modifiez le style du titre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760807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fr-FR" smtClean="0"/>
              <a:t>Modifiez le style du titre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2850664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2D815843-B2F9-49C3-98C8-9C2AF2E56738}" type="slidenum">
              <a:rPr lang="fr-FR" smtClean="0"/>
              <a:pPr/>
              <a:t>‹N°›</a:t>
            </a:fld>
            <a:endParaRPr lang="fr-FR"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223476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fr-FR" smtClean="0"/>
              <a:t>Modifiez le style du titre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1319120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2D815843-B2F9-49C3-98C8-9C2AF2E56738}" type="slidenum">
              <a:rPr lang="fr-FR" smtClean="0"/>
              <a:pPr/>
              <a:t>‹N°›</a:t>
            </a:fld>
            <a:endParaRPr lang="fr-FR"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4265805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1029443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1120687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1848351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fr-FR" smtClean="0"/>
              <a:t>Modifiez le style du titre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311089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194874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fr-FR" smtClean="0"/>
              <a:t>Modifiez le style du titre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2310727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fr-FR" smtClean="0"/>
              <a:t>Modifiez le style du titre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3641592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1550891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1466829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3238429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fr-FR" smtClean="0"/>
              <a:t>Modifiez le style du titre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D9ED0CC-E792-4F93-9A31-D3C64355C522}" type="datetimeFigureOut">
              <a:rPr lang="fr-FR" smtClean="0"/>
              <a:pPr/>
              <a:t>08/01/2020</a:t>
            </a:fld>
            <a:endParaRPr lang="fr-FR" dirty="0"/>
          </a:p>
        </p:txBody>
      </p:sp>
      <p:sp>
        <p:nvSpPr>
          <p:cNvPr id="6" name="Footer Placeholder 5"/>
          <p:cNvSpPr>
            <a:spLocks noGrp="1"/>
          </p:cNvSpPr>
          <p:nvPr>
            <p:ph type="ftr" sz="quarter" idx="11"/>
          </p:nvPr>
        </p:nvSpPr>
        <p:spPr>
          <a:xfrm>
            <a:off x="533400" y="6172200"/>
            <a:ext cx="5811724" cy="365125"/>
          </a:xfrm>
        </p:spPr>
        <p:txBody>
          <a:bodyPr/>
          <a:lstStyle/>
          <a:p>
            <a:endParaRPr lang="fr-FR" dirty="0"/>
          </a:p>
        </p:txBody>
      </p:sp>
      <p:sp>
        <p:nvSpPr>
          <p:cNvPr id="7" name="Slide Number Placeholder 6"/>
          <p:cNvSpPr>
            <a:spLocks noGrp="1"/>
          </p:cNvSpPr>
          <p:nvPr>
            <p:ph type="sldNum" sz="quarter" idx="12"/>
          </p:nvPr>
        </p:nvSpPr>
        <p:spPr/>
        <p:txBody>
          <a:body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246506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2D9ED0CC-E792-4F93-9A31-D3C64355C522}" type="datetimeFigureOut">
              <a:rPr lang="fr-FR" smtClean="0"/>
              <a:pPr/>
              <a:t>08/01/2020</a:t>
            </a:fld>
            <a:endParaRPr lang="fr-FR" dirty="0"/>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fr-FR" dirty="0"/>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2D815843-B2F9-49C3-98C8-9C2AF2E56738}" type="slidenum">
              <a:rPr lang="fr-FR" smtClean="0"/>
              <a:pPr/>
              <a:t>‹N°›</a:t>
            </a:fld>
            <a:endParaRPr lang="fr-FR" dirty="0"/>
          </a:p>
        </p:txBody>
      </p:sp>
    </p:spTree>
    <p:extLst>
      <p:ext uri="{BB962C8B-B14F-4D97-AF65-F5344CB8AC3E}">
        <p14:creationId xmlns:p14="http://schemas.microsoft.com/office/powerpoint/2010/main" xmlns="" val="9260107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gif"/></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504" y="548680"/>
            <a:ext cx="9144000" cy="6124754"/>
          </a:xfrm>
          <a:prstGeom prst="rect">
            <a:avLst/>
          </a:prstGeom>
          <a:noFill/>
        </p:spPr>
        <p:txBody>
          <a:bodyPr wrap="square" rtlCol="0">
            <a:spAutoFit/>
          </a:bodyPr>
          <a:lstStyle/>
          <a:p>
            <a:pPr algn="ctr"/>
            <a:r>
              <a:rPr lang="fr-FR" sz="2800" dirty="0" smtClean="0">
                <a:latin typeface="Arial Rounded MT Bold" panose="020F0704030504030204" pitchFamily="34" charset="0"/>
              </a:rPr>
              <a:t>CE DIAPORAMA NON EXHAUSTIF A ÉTÉ RÉALISÉ</a:t>
            </a:r>
          </a:p>
          <a:p>
            <a:pPr algn="ctr"/>
            <a:endParaRPr lang="fr-FR" sz="2800" dirty="0" smtClean="0">
              <a:latin typeface="Arial Rounded MT Bold" panose="020F0704030504030204" pitchFamily="34" charset="0"/>
            </a:endParaRPr>
          </a:p>
          <a:p>
            <a:pPr algn="ctr"/>
            <a:r>
              <a:rPr lang="fr-FR" sz="2800" dirty="0" smtClean="0">
                <a:latin typeface="Arial Rounded MT Bold" panose="020F0704030504030204" pitchFamily="34" charset="0"/>
              </a:rPr>
              <a:t> DANS LE BUT DE SENSIBILISER LES ADEPTES</a:t>
            </a:r>
          </a:p>
          <a:p>
            <a:pPr algn="ctr"/>
            <a:r>
              <a:rPr lang="fr-FR" sz="2800" dirty="0" smtClean="0">
                <a:latin typeface="Arial Rounded MT Bold" panose="020F0704030504030204" pitchFamily="34" charset="0"/>
              </a:rPr>
              <a:t> </a:t>
            </a:r>
          </a:p>
          <a:p>
            <a:pPr algn="ctr"/>
            <a:r>
              <a:rPr lang="fr-FR" sz="2800" dirty="0" smtClean="0">
                <a:latin typeface="Arial Rounded MT Bold" panose="020F0704030504030204" pitchFamily="34" charset="0"/>
              </a:rPr>
              <a:t>DU VELO </a:t>
            </a:r>
            <a:r>
              <a:rPr lang="fr-FR" sz="2800" b="1" dirty="0" smtClean="0">
                <a:solidFill>
                  <a:srgbClr val="FF0000"/>
                </a:solidFill>
                <a:latin typeface="Arial Rounded MT Bold" panose="020F0704030504030204" pitchFamily="34" charset="0"/>
              </a:rPr>
              <a:t>À RESPECTER LES REGLES DE SÉCURITE</a:t>
            </a:r>
          </a:p>
          <a:p>
            <a:pPr algn="ctr"/>
            <a:endParaRPr lang="fr-FR" sz="2800" dirty="0" smtClean="0">
              <a:latin typeface="Arial Rounded MT Bold" panose="020F0704030504030204" pitchFamily="34" charset="0"/>
            </a:endParaRPr>
          </a:p>
          <a:p>
            <a:pPr algn="ctr"/>
            <a:r>
              <a:rPr lang="fr-FR" sz="2800" dirty="0" smtClean="0">
                <a:latin typeface="Arial Rounded MT Bold" panose="020F0704030504030204" pitchFamily="34" charset="0"/>
              </a:rPr>
              <a:t> AFIN DE PRATIQUER CETTE DISCIPLINE DANS </a:t>
            </a:r>
          </a:p>
          <a:p>
            <a:pPr algn="ctr"/>
            <a:endParaRPr lang="fr-FR" sz="2800" dirty="0">
              <a:latin typeface="Arial Rounded MT Bold" panose="020F0704030504030204" pitchFamily="34" charset="0"/>
            </a:endParaRPr>
          </a:p>
          <a:p>
            <a:pPr algn="ctr"/>
            <a:r>
              <a:rPr lang="fr-FR" sz="2800" dirty="0" smtClean="0">
                <a:latin typeface="Arial Rounded MT Bold" panose="020F0704030504030204" pitchFamily="34" charset="0"/>
              </a:rPr>
              <a:t>LES</a:t>
            </a:r>
          </a:p>
          <a:p>
            <a:pPr algn="ctr"/>
            <a:endParaRPr lang="fr-FR" sz="2800" dirty="0" smtClean="0">
              <a:latin typeface="Arial Rounded MT Bold" panose="020F0704030504030204" pitchFamily="34" charset="0"/>
            </a:endParaRPr>
          </a:p>
          <a:p>
            <a:pPr algn="ctr"/>
            <a:r>
              <a:rPr lang="fr-FR" sz="2800" dirty="0" smtClean="0">
                <a:latin typeface="Arial Rounded MT Bold" panose="020F0704030504030204" pitchFamily="34" charset="0"/>
              </a:rPr>
              <a:t> MEILLEURES CONDITIONS AVEC UN MAXIMUM</a:t>
            </a:r>
          </a:p>
          <a:p>
            <a:pPr algn="ctr"/>
            <a:r>
              <a:rPr lang="fr-FR" sz="2800" dirty="0" smtClean="0"/>
              <a:t> </a:t>
            </a:r>
          </a:p>
          <a:p>
            <a:pPr algn="ctr"/>
            <a:r>
              <a:rPr lang="fr-FR" sz="2800" b="1" dirty="0" smtClean="0">
                <a:solidFill>
                  <a:srgbClr val="FF0000"/>
                </a:solidFill>
              </a:rPr>
              <a:t>DE PLAISIR.  </a:t>
            </a:r>
            <a:endParaRPr lang="fr-FR" sz="2800" b="1" dirty="0">
              <a:solidFill>
                <a:srgbClr val="FF0000"/>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iterate type="wd">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600"/>
                            </p:stCondLst>
                            <p:childTnLst>
                              <p:par>
                                <p:cTn id="11" presetID="42" presetClass="entr" presetSubtype="0" fill="hold" nodeType="after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1000"/>
                                        <p:tgtEl>
                                          <p:spTgt spid="2">
                                            <p:txEl>
                                              <p:pRg st="2" end="2"/>
                                            </p:txEl>
                                          </p:spTgt>
                                        </p:tgtEl>
                                      </p:cBhvr>
                                    </p:animEffect>
                                    <p:anim calcmode="lin" valueType="num">
                                      <p:cBhvr>
                                        <p:cTn id="14"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2600"/>
                            </p:stCondLst>
                            <p:childTnLst>
                              <p:par>
                                <p:cTn id="17" presetID="42"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1000"/>
                                        <p:tgtEl>
                                          <p:spTgt spid="2">
                                            <p:txEl>
                                              <p:pRg st="3" end="3"/>
                                            </p:txEl>
                                          </p:spTgt>
                                        </p:tgtEl>
                                      </p:cBhvr>
                                    </p:animEffect>
                                    <p:anim calcmode="lin" valueType="num">
                                      <p:cBhvr>
                                        <p:cTn id="2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3600"/>
                            </p:stCondLst>
                            <p:childTnLst>
                              <p:par>
                                <p:cTn id="23" presetID="42" presetClass="entr" presetSubtype="0" fill="hold" nodeType="after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fade">
                                      <p:cBhvr>
                                        <p:cTn id="25" dur="1000"/>
                                        <p:tgtEl>
                                          <p:spTgt spid="2">
                                            <p:txEl>
                                              <p:pRg st="4" end="4"/>
                                            </p:txEl>
                                          </p:spTgt>
                                        </p:tgtEl>
                                      </p:cBhvr>
                                    </p:animEffect>
                                    <p:anim calcmode="lin" valueType="num">
                                      <p:cBhvr>
                                        <p:cTn id="2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4600"/>
                            </p:stCondLst>
                            <p:childTnLst>
                              <p:par>
                                <p:cTn id="29" presetID="42" presetClass="entr" presetSubtype="0" fill="hold"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1000"/>
                                        <p:tgtEl>
                                          <p:spTgt spid="2">
                                            <p:txEl>
                                              <p:pRg st="6" end="6"/>
                                            </p:txEl>
                                          </p:spTgt>
                                        </p:tgtEl>
                                      </p:cBhvr>
                                    </p:animEffect>
                                    <p:anim calcmode="lin" valueType="num">
                                      <p:cBhvr>
                                        <p:cTn id="3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par>
                          <p:cTn id="34" fill="hold">
                            <p:stCondLst>
                              <p:cond delay="5600"/>
                            </p:stCondLst>
                            <p:childTnLst>
                              <p:par>
                                <p:cTn id="35" presetID="42" presetClass="entr" presetSubtype="0" fill="hold" nodeType="after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fade">
                                      <p:cBhvr>
                                        <p:cTn id="37" dur="1000"/>
                                        <p:tgtEl>
                                          <p:spTgt spid="2">
                                            <p:txEl>
                                              <p:pRg st="8" end="8"/>
                                            </p:txEl>
                                          </p:spTgt>
                                        </p:tgtEl>
                                      </p:cBhvr>
                                    </p:animEffect>
                                    <p:anim calcmode="lin" valueType="num">
                                      <p:cBhvr>
                                        <p:cTn id="3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par>
                          <p:cTn id="40" fill="hold">
                            <p:stCondLst>
                              <p:cond delay="6600"/>
                            </p:stCondLst>
                            <p:childTnLst>
                              <p:par>
                                <p:cTn id="41" presetID="42" presetClass="entr" presetSubtype="0" fill="hold" nodeType="after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Effect transition="in" filter="fade">
                                      <p:cBhvr>
                                        <p:cTn id="43" dur="1000"/>
                                        <p:tgtEl>
                                          <p:spTgt spid="2">
                                            <p:txEl>
                                              <p:pRg st="10" end="10"/>
                                            </p:txEl>
                                          </p:spTgt>
                                        </p:tgtEl>
                                      </p:cBhvr>
                                    </p:animEffect>
                                    <p:anim calcmode="lin" valueType="num">
                                      <p:cBhvr>
                                        <p:cTn id="44"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45"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par>
                          <p:cTn id="46" fill="hold">
                            <p:stCondLst>
                              <p:cond delay="7600"/>
                            </p:stCondLst>
                            <p:childTnLst>
                              <p:par>
                                <p:cTn id="47" presetID="42" presetClass="entr" presetSubtype="0" fill="hold" nodeType="afterEffect">
                                  <p:stCondLst>
                                    <p:cond delay="0"/>
                                  </p:stCondLst>
                                  <p:childTnLst>
                                    <p:set>
                                      <p:cBhvr>
                                        <p:cTn id="48" dur="1" fill="hold">
                                          <p:stCondLst>
                                            <p:cond delay="0"/>
                                          </p:stCondLst>
                                        </p:cTn>
                                        <p:tgtEl>
                                          <p:spTgt spid="2">
                                            <p:txEl>
                                              <p:pRg st="11" end="11"/>
                                            </p:txEl>
                                          </p:spTgt>
                                        </p:tgtEl>
                                        <p:attrNameLst>
                                          <p:attrName>style.visibility</p:attrName>
                                        </p:attrNameLst>
                                      </p:cBhvr>
                                      <p:to>
                                        <p:strVal val="visible"/>
                                      </p:to>
                                    </p:set>
                                    <p:animEffect transition="in" filter="fade">
                                      <p:cBhvr>
                                        <p:cTn id="49" dur="1000"/>
                                        <p:tgtEl>
                                          <p:spTgt spid="2">
                                            <p:txEl>
                                              <p:pRg st="11" end="11"/>
                                            </p:txEl>
                                          </p:spTgt>
                                        </p:tgtEl>
                                      </p:cBhvr>
                                    </p:animEffect>
                                    <p:anim calcmode="lin" valueType="num">
                                      <p:cBhvr>
                                        <p:cTn id="50"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par>
                          <p:cTn id="52" fill="hold">
                            <p:stCondLst>
                              <p:cond delay="8600"/>
                            </p:stCondLst>
                            <p:childTnLst>
                              <p:par>
                                <p:cTn id="53" presetID="42" presetClass="entr" presetSubtype="0" fill="hold" nodeType="afterEffect">
                                  <p:stCondLst>
                                    <p:cond delay="0"/>
                                  </p:stCondLst>
                                  <p:childTnLst>
                                    <p:set>
                                      <p:cBhvr>
                                        <p:cTn id="54" dur="1" fill="hold">
                                          <p:stCondLst>
                                            <p:cond delay="0"/>
                                          </p:stCondLst>
                                        </p:cTn>
                                        <p:tgtEl>
                                          <p:spTgt spid="2">
                                            <p:txEl>
                                              <p:pRg st="12" end="12"/>
                                            </p:txEl>
                                          </p:spTgt>
                                        </p:tgtEl>
                                        <p:attrNameLst>
                                          <p:attrName>style.visibility</p:attrName>
                                        </p:attrNameLst>
                                      </p:cBhvr>
                                      <p:to>
                                        <p:strVal val="visible"/>
                                      </p:to>
                                    </p:set>
                                    <p:animEffect transition="in" filter="fade">
                                      <p:cBhvr>
                                        <p:cTn id="55" dur="1000"/>
                                        <p:tgtEl>
                                          <p:spTgt spid="2">
                                            <p:txEl>
                                              <p:pRg st="12" end="12"/>
                                            </p:txEl>
                                          </p:spTgt>
                                        </p:tgtEl>
                                      </p:cBhvr>
                                    </p:animEffect>
                                    <p:anim calcmode="lin" valueType="num">
                                      <p:cBhvr>
                                        <p:cTn id="56"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57"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23728" y="332656"/>
            <a:ext cx="4968552" cy="584775"/>
          </a:xfrm>
          <a:prstGeom prst="rect">
            <a:avLst/>
          </a:prstGeom>
          <a:noFill/>
        </p:spPr>
        <p:txBody>
          <a:bodyPr wrap="square" rtlCol="0">
            <a:spAutoFit/>
          </a:bodyPr>
          <a:lstStyle/>
          <a:p>
            <a:pPr algn="ctr"/>
            <a:r>
              <a:rPr lang="fr-FR" sz="3200" b="1" dirty="0" smtClean="0">
                <a:solidFill>
                  <a:srgbClr val="FF0000"/>
                </a:solidFill>
              </a:rPr>
              <a:t>LA GESTION DE L’ EFFORT</a:t>
            </a:r>
            <a:endParaRPr lang="fr-FR" sz="3200" b="1" dirty="0">
              <a:solidFill>
                <a:srgbClr val="FF0000"/>
              </a:solidFill>
            </a:endParaRPr>
          </a:p>
        </p:txBody>
      </p:sp>
      <p:sp>
        <p:nvSpPr>
          <p:cNvPr id="3" name="ZoneTexte 2"/>
          <p:cNvSpPr txBox="1"/>
          <p:nvPr/>
        </p:nvSpPr>
        <p:spPr>
          <a:xfrm>
            <a:off x="0" y="1484784"/>
            <a:ext cx="9144000" cy="5232202"/>
          </a:xfrm>
          <a:prstGeom prst="rect">
            <a:avLst/>
          </a:prstGeom>
          <a:noFill/>
        </p:spPr>
        <p:txBody>
          <a:bodyPr wrap="square" rtlCol="0">
            <a:spAutoFit/>
          </a:bodyPr>
          <a:lstStyle/>
          <a:p>
            <a:pPr algn="ctr"/>
            <a:r>
              <a:rPr lang="fr-FR" sz="2800" dirty="0" smtClean="0"/>
              <a:t>Demander à son médecin lors de la visite pour la licence un contrôle de test à l’effort.</a:t>
            </a:r>
          </a:p>
          <a:p>
            <a:pPr algn="ctr"/>
            <a:endParaRPr lang="fr-FR" sz="1200" dirty="0"/>
          </a:p>
          <a:p>
            <a:pPr algn="ctr"/>
            <a:r>
              <a:rPr lang="fr-FR" sz="2800" dirty="0" smtClean="0"/>
              <a:t>Adapter son effort à la distance, aux dénivelés, aux conditions météorologiques  et savoir rester à son rythme sans se mettre dans le rouge.</a:t>
            </a:r>
          </a:p>
          <a:p>
            <a:pPr algn="ctr"/>
            <a:endParaRPr lang="fr-FR" sz="1200" dirty="0"/>
          </a:p>
          <a:p>
            <a:pPr algn="ctr"/>
            <a:r>
              <a:rPr lang="fr-FR" sz="2800" dirty="0" smtClean="0"/>
              <a:t>Prévoir un ravitaillement pour éviter la fringale.</a:t>
            </a:r>
          </a:p>
          <a:p>
            <a:pPr algn="ctr"/>
            <a:endParaRPr lang="fr-FR" sz="1200" dirty="0"/>
          </a:p>
          <a:p>
            <a:pPr algn="ctr"/>
            <a:r>
              <a:rPr lang="fr-FR" sz="2800" dirty="0" smtClean="0"/>
              <a:t>Emporter des boissons pour s’hydrater et boire régulièrement.</a:t>
            </a:r>
          </a:p>
          <a:p>
            <a:endParaRPr lang="fr-FR" sz="3200" dirty="0"/>
          </a:p>
          <a:p>
            <a:endParaRPr lang="fr-FR" sz="3200"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42" presetClass="entr" presetSubtype="0" fill="hold"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3000"/>
                                        <p:tgtEl>
                                          <p:spTgt spid="3">
                                            <p:txEl>
                                              <p:pRg st="0" end="0"/>
                                            </p:txEl>
                                          </p:spTgt>
                                        </p:tgtEl>
                                      </p:cBhvr>
                                    </p:animEffect>
                                    <p:anim calcmode="lin" valueType="num">
                                      <p:cBhvr>
                                        <p:cTn id="13"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3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2" presetClass="entr" presetSubtype="0" fill="hold"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3000"/>
                                        <p:tgtEl>
                                          <p:spTgt spid="3">
                                            <p:txEl>
                                              <p:pRg st="2" end="2"/>
                                            </p:txEl>
                                          </p:spTgt>
                                        </p:tgtEl>
                                      </p:cBhvr>
                                    </p:animEffect>
                                    <p:anim calcmode="lin" valueType="num">
                                      <p:cBhvr>
                                        <p:cTn id="19"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3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8000"/>
                            </p:stCondLst>
                            <p:childTnLst>
                              <p:par>
                                <p:cTn id="22" presetID="42" presetClass="entr" presetSubtype="0" fill="hold"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3000"/>
                                        <p:tgtEl>
                                          <p:spTgt spid="3">
                                            <p:txEl>
                                              <p:pRg st="4" end="4"/>
                                            </p:txEl>
                                          </p:spTgt>
                                        </p:tgtEl>
                                      </p:cBhvr>
                                    </p:animEffect>
                                    <p:anim calcmode="lin" valueType="num">
                                      <p:cBhvr>
                                        <p:cTn id="25"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3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7" fill="hold">
                            <p:stCondLst>
                              <p:cond delay="11000"/>
                            </p:stCondLst>
                            <p:childTnLst>
                              <p:par>
                                <p:cTn id="28" presetID="42" presetClass="entr" presetSubtype="0" fill="hold" nodeType="after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3000"/>
                                        <p:tgtEl>
                                          <p:spTgt spid="3">
                                            <p:txEl>
                                              <p:pRg st="6" end="6"/>
                                            </p:txEl>
                                          </p:spTgt>
                                        </p:tgtEl>
                                      </p:cBhvr>
                                    </p:animEffect>
                                    <p:anim calcmode="lin" valueType="num">
                                      <p:cBhvr>
                                        <p:cTn id="31" dur="3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2" dur="3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47864"/>
          </a:xfrm>
          <a:prstGeom prst="rect">
            <a:avLst/>
          </a:prstGeom>
        </p:spPr>
        <p:txBody>
          <a:bodyPr wrap="square">
            <a:spAutoFit/>
          </a:bodyPr>
          <a:lstStyle/>
          <a:p>
            <a:endParaRPr lang="fr-FR" sz="3200" dirty="0" smtClean="0"/>
          </a:p>
          <a:p>
            <a:pPr algn="ctr"/>
            <a:r>
              <a:rPr lang="fr-FR" sz="3200" b="1" dirty="0" smtClean="0">
                <a:solidFill>
                  <a:srgbClr val="FF0000"/>
                </a:solidFill>
              </a:rPr>
              <a:t>Savoir rouler avec raison c’est :</a:t>
            </a:r>
          </a:p>
          <a:p>
            <a:pPr algn="ctr"/>
            <a:endParaRPr lang="fr-FR" sz="3200" b="1" dirty="0" smtClean="0">
              <a:solidFill>
                <a:srgbClr val="FF0000"/>
              </a:solidFill>
            </a:endParaRPr>
          </a:p>
          <a:p>
            <a:pPr algn="ctr"/>
            <a:r>
              <a:rPr lang="fr-FR" sz="2800" dirty="0" smtClean="0"/>
              <a:t>◗ Ne jamais pratiquer à sa fréquence cardiaque maximale (théoriquement220 – l’âge).</a:t>
            </a:r>
          </a:p>
          <a:p>
            <a:pPr algn="ctr"/>
            <a:endParaRPr lang="fr-FR" sz="2800" dirty="0" smtClean="0"/>
          </a:p>
          <a:p>
            <a:pPr algn="ctr"/>
            <a:endParaRPr lang="fr-FR" sz="1200" dirty="0" smtClean="0"/>
          </a:p>
          <a:p>
            <a:pPr algn="ctr"/>
            <a:r>
              <a:rPr lang="fr-FR" sz="2800" dirty="0" smtClean="0"/>
              <a:t>◗ Ne pas rouler longtemps au-dessus du seuil anaérobie et en règle générale rouler en endurance</a:t>
            </a:r>
          </a:p>
          <a:p>
            <a:pPr algn="ctr"/>
            <a:r>
              <a:rPr lang="fr-FR" sz="2800" dirty="0" smtClean="0"/>
              <a:t> </a:t>
            </a:r>
            <a:r>
              <a:rPr lang="fr-FR" sz="2800" dirty="0" err="1" smtClean="0"/>
              <a:t>Fc</a:t>
            </a:r>
            <a:r>
              <a:rPr lang="fr-FR" sz="2800" dirty="0" smtClean="0"/>
              <a:t> max moins 20 à 30 % selon les individus.</a:t>
            </a:r>
          </a:p>
          <a:p>
            <a:pPr algn="ctr"/>
            <a:endParaRPr lang="fr-FR" sz="2800" dirty="0" smtClean="0"/>
          </a:p>
          <a:p>
            <a:pPr algn="ctr"/>
            <a:endParaRPr lang="fr-FR" sz="1200" dirty="0" smtClean="0"/>
          </a:p>
          <a:p>
            <a:pPr algn="ctr"/>
            <a:r>
              <a:rPr lang="fr-FR" sz="2800" dirty="0" smtClean="0"/>
              <a:t>◗ Utilisez un cardio-fréquencemètre pour vous contrôler.</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2000"/>
                                        <p:tgtEl>
                                          <p:spTgt spid="2">
                                            <p:txEl>
                                              <p:pRg st="1" end="1"/>
                                            </p:txEl>
                                          </p:spTgt>
                                        </p:tgtEl>
                                      </p:cBhvr>
                                    </p:animEffect>
                                    <p:anim calcmode="lin" valueType="num">
                                      <p:cBhvr>
                                        <p:cTn id="8" dur="2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2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3000"/>
                                        <p:tgtEl>
                                          <p:spTgt spid="2">
                                            <p:txEl>
                                              <p:pRg st="3" end="3"/>
                                            </p:txEl>
                                          </p:spTgt>
                                        </p:tgtEl>
                                      </p:cBhvr>
                                    </p:animEffect>
                                    <p:anim calcmode="lin" valueType="num">
                                      <p:cBhvr>
                                        <p:cTn id="14" dur="3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5" dur="3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16" fill="hold">
                            <p:stCondLst>
                              <p:cond delay="5000"/>
                            </p:stCondLst>
                            <p:childTnLst>
                              <p:par>
                                <p:cTn id="17" presetID="42" presetClass="entr" presetSubtype="0" fill="hold" nodeType="after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fade">
                                      <p:cBhvr>
                                        <p:cTn id="19" dur="3000"/>
                                        <p:tgtEl>
                                          <p:spTgt spid="2">
                                            <p:txEl>
                                              <p:pRg st="6" end="6"/>
                                            </p:txEl>
                                          </p:spTgt>
                                        </p:tgtEl>
                                      </p:cBhvr>
                                    </p:animEffect>
                                    <p:anim calcmode="lin" valueType="num">
                                      <p:cBhvr>
                                        <p:cTn id="20" dur="3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1" dur="3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par>
                          <p:cTn id="22" fill="hold">
                            <p:stCondLst>
                              <p:cond delay="8000"/>
                            </p:stCondLst>
                            <p:childTnLst>
                              <p:par>
                                <p:cTn id="23" presetID="42" presetClass="entr" presetSubtype="0" fill="hold" nodeType="after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fade">
                                      <p:cBhvr>
                                        <p:cTn id="25" dur="3000"/>
                                        <p:tgtEl>
                                          <p:spTgt spid="2">
                                            <p:txEl>
                                              <p:pRg st="7" end="7"/>
                                            </p:txEl>
                                          </p:spTgt>
                                        </p:tgtEl>
                                      </p:cBhvr>
                                    </p:animEffect>
                                    <p:anim calcmode="lin" valueType="num">
                                      <p:cBhvr>
                                        <p:cTn id="26" dur="3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7" dur="3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par>
                          <p:cTn id="28" fill="hold">
                            <p:stCondLst>
                              <p:cond delay="11000"/>
                            </p:stCondLst>
                            <p:childTnLst>
                              <p:par>
                                <p:cTn id="29" presetID="42" presetClass="entr" presetSubtype="0" fill="hold" nodeType="after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animEffect transition="in" filter="fade">
                                      <p:cBhvr>
                                        <p:cTn id="31" dur="3000"/>
                                        <p:tgtEl>
                                          <p:spTgt spid="2">
                                            <p:txEl>
                                              <p:pRg st="10" end="10"/>
                                            </p:txEl>
                                          </p:spTgt>
                                        </p:tgtEl>
                                      </p:cBhvr>
                                    </p:animEffect>
                                    <p:anim calcmode="lin" valueType="num">
                                      <p:cBhvr>
                                        <p:cTn id="32" dur="3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33" dur="3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11560" y="476672"/>
            <a:ext cx="7920880" cy="523220"/>
          </a:xfrm>
          <a:prstGeom prst="rect">
            <a:avLst/>
          </a:prstGeom>
          <a:noFill/>
        </p:spPr>
        <p:txBody>
          <a:bodyPr wrap="square" rtlCol="0">
            <a:spAutoFit/>
          </a:bodyPr>
          <a:lstStyle/>
          <a:p>
            <a:pPr algn="ctr"/>
            <a:r>
              <a:rPr lang="fr-FR" sz="2800" b="1" dirty="0" smtClean="0">
                <a:solidFill>
                  <a:srgbClr val="FF0000"/>
                </a:solidFill>
              </a:rPr>
              <a:t>LES DEPLACEMENTS INDIVIDUELS ET COLLECTIFS</a:t>
            </a:r>
            <a:endParaRPr lang="fr-FR" sz="2800" b="1" dirty="0">
              <a:solidFill>
                <a:srgbClr val="FF0000"/>
              </a:solidFill>
            </a:endParaRPr>
          </a:p>
        </p:txBody>
      </p:sp>
      <p:sp>
        <p:nvSpPr>
          <p:cNvPr id="3" name="ZoneTexte 2"/>
          <p:cNvSpPr txBox="1"/>
          <p:nvPr/>
        </p:nvSpPr>
        <p:spPr>
          <a:xfrm>
            <a:off x="0" y="1628800"/>
            <a:ext cx="9144000" cy="7463582"/>
          </a:xfrm>
          <a:prstGeom prst="rect">
            <a:avLst/>
          </a:prstGeom>
          <a:noFill/>
        </p:spPr>
        <p:txBody>
          <a:bodyPr wrap="square" rtlCol="0">
            <a:spAutoFit/>
          </a:bodyPr>
          <a:lstStyle/>
          <a:p>
            <a:pPr algn="ctr"/>
            <a:r>
              <a:rPr lang="fr-FR" sz="2400" b="1" dirty="0" smtClean="0">
                <a:solidFill>
                  <a:srgbClr val="FFFF00"/>
                </a:solidFill>
              </a:rPr>
              <a:t>EN  VILLE:</a:t>
            </a:r>
          </a:p>
          <a:p>
            <a:pPr algn="ctr"/>
            <a:endParaRPr lang="fr-FR" sz="1100" dirty="0"/>
          </a:p>
          <a:p>
            <a:pPr algn="ctr"/>
            <a:r>
              <a:rPr lang="fr-FR" sz="2400" dirty="0" smtClean="0"/>
              <a:t>Positionnement:  largeur suffisante entre moi et le trottoir, ne pas raser les voitures.</a:t>
            </a:r>
          </a:p>
          <a:p>
            <a:pPr algn="ctr"/>
            <a:endParaRPr lang="fr-FR" sz="2400" dirty="0" smtClean="0"/>
          </a:p>
          <a:p>
            <a:pPr algn="ctr"/>
            <a:r>
              <a:rPr lang="fr-FR" sz="2400" dirty="0" smtClean="0"/>
              <a:t>Changement de direction :  regarder et tendre le bras.</a:t>
            </a:r>
          </a:p>
          <a:p>
            <a:pPr algn="ctr"/>
            <a:endParaRPr lang="fr-FR" sz="1100" dirty="0"/>
          </a:p>
          <a:p>
            <a:pPr algn="ctr"/>
            <a:r>
              <a:rPr lang="fr-FR" sz="2400" dirty="0" smtClean="0"/>
              <a:t>Positionnement pour tourner à gauche. </a:t>
            </a:r>
          </a:p>
          <a:p>
            <a:pPr algn="ctr"/>
            <a:endParaRPr lang="fr-FR" sz="2400" dirty="0" smtClean="0"/>
          </a:p>
          <a:p>
            <a:pPr algn="ctr"/>
            <a:endParaRPr lang="fr-FR" sz="1100" dirty="0"/>
          </a:p>
          <a:p>
            <a:pPr algn="ctr"/>
            <a:r>
              <a:rPr lang="fr-FR" sz="2400" dirty="0" smtClean="0"/>
              <a:t>Surveillance des mouvements de véhicules.</a:t>
            </a:r>
          </a:p>
          <a:p>
            <a:pPr algn="ctr"/>
            <a:endParaRPr lang="fr-FR" sz="1100" dirty="0" smtClean="0"/>
          </a:p>
          <a:p>
            <a:pPr algn="ctr"/>
            <a:r>
              <a:rPr lang="fr-FR" sz="2400" dirty="0" smtClean="0"/>
              <a:t>Respecter le code de la route. </a:t>
            </a:r>
          </a:p>
          <a:p>
            <a:pPr algn="ctr"/>
            <a:endParaRPr lang="fr-FR" sz="2400" dirty="0" smtClean="0"/>
          </a:p>
          <a:p>
            <a:pPr algn="ctr"/>
            <a:endParaRPr lang="fr-FR" sz="1100" dirty="0"/>
          </a:p>
          <a:p>
            <a:pPr algn="ctr"/>
            <a:r>
              <a:rPr lang="fr-FR" sz="2400" dirty="0" smtClean="0"/>
              <a:t>Ne pas zigzaguer entre les voitures, ni rouler sur les trottoirs. </a:t>
            </a:r>
            <a:endParaRPr lang="fr-FR" sz="2400" dirty="0"/>
          </a:p>
          <a:p>
            <a:pPr algn="ctr"/>
            <a:endParaRPr lang="fr-FR" sz="3200" dirty="0" smtClean="0"/>
          </a:p>
          <a:p>
            <a:pPr algn="ctr"/>
            <a:endParaRPr lang="fr-FR" sz="3200" dirty="0"/>
          </a:p>
          <a:p>
            <a:pPr algn="ctr"/>
            <a:endParaRPr lang="fr-FR" sz="3200" dirty="0" smtClean="0"/>
          </a:p>
          <a:p>
            <a:pPr algn="ctr"/>
            <a:endParaRPr lang="fr-FR" sz="3200" dirty="0"/>
          </a:p>
          <a:p>
            <a:pPr algn="ct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1500"/>
                                        <p:tgtEl>
                                          <p:spTgt spid="2">
                                            <p:txEl>
                                              <p:pRg st="0" end="0"/>
                                            </p:txEl>
                                          </p:spTgt>
                                        </p:tgtEl>
                                      </p:cBhvr>
                                    </p:animEffect>
                                  </p:childTnLst>
                                </p:cTn>
                              </p:par>
                            </p:childTnLst>
                          </p:cTn>
                        </p:par>
                        <p:par>
                          <p:cTn id="10" fill="hold">
                            <p:stCondLst>
                              <p:cond delay="1500"/>
                            </p:stCondLst>
                            <p:childTnLst>
                              <p:par>
                                <p:cTn id="11" presetID="16" presetClass="entr" presetSubtype="21"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1000"/>
                                        <p:tgtEl>
                                          <p:spTgt spid="3">
                                            <p:txEl>
                                              <p:pRg st="0" end="0"/>
                                            </p:txEl>
                                          </p:spTgt>
                                        </p:tgtEl>
                                      </p:cBhvr>
                                    </p:animEffect>
                                  </p:childTnLst>
                                </p:cTn>
                              </p:par>
                              <p:par>
                                <p:cTn id="14" presetID="2" presetClass="entr" presetSubtype="4"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additive="base">
                                        <p:cTn id="16"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7" dur="3000" fill="hold"/>
                                        <p:tgtEl>
                                          <p:spTgt spid="3">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calcmode="lin" valueType="num">
                                      <p:cBhvr additive="base">
                                        <p:cTn id="20"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1" dur="3000" fill="hold"/>
                                        <p:tgtEl>
                                          <p:spTgt spid="3">
                                            <p:txEl>
                                              <p:pRg st="4" end="4"/>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 calcmode="lin" valueType="num">
                                      <p:cBhvr additive="base">
                                        <p:cTn id="24" dur="3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5" dur="3000" fill="hold"/>
                                        <p:tgtEl>
                                          <p:spTgt spid="3">
                                            <p:txEl>
                                              <p:pRg st="6" end="6"/>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 calcmode="lin" valueType="num">
                                      <p:cBhvr additive="base">
                                        <p:cTn id="28" dur="3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9" dur="3000" fill="hold"/>
                                        <p:tgtEl>
                                          <p:spTgt spid="3">
                                            <p:txEl>
                                              <p:pRg st="9" end="9"/>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11" end="11"/>
                                            </p:txEl>
                                          </p:spTgt>
                                        </p:tgtEl>
                                        <p:attrNameLst>
                                          <p:attrName>style.visibility</p:attrName>
                                        </p:attrNameLst>
                                      </p:cBhvr>
                                      <p:to>
                                        <p:strVal val="visible"/>
                                      </p:to>
                                    </p:set>
                                    <p:anim calcmode="lin" valueType="num">
                                      <p:cBhvr additive="base">
                                        <p:cTn id="32" dur="3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3" dur="3000" fill="hold"/>
                                        <p:tgtEl>
                                          <p:spTgt spid="3">
                                            <p:txEl>
                                              <p:pRg st="11" end="11"/>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14" end="14"/>
                                            </p:txEl>
                                          </p:spTgt>
                                        </p:tgtEl>
                                        <p:attrNameLst>
                                          <p:attrName>style.visibility</p:attrName>
                                        </p:attrNameLst>
                                      </p:cBhvr>
                                      <p:to>
                                        <p:strVal val="visible"/>
                                      </p:to>
                                    </p:set>
                                    <p:anim calcmode="lin" valueType="num">
                                      <p:cBhvr additive="base">
                                        <p:cTn id="36" dur="30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37" dur="30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0"/>
            <a:ext cx="9144000" cy="7648248"/>
          </a:xfrm>
          <a:prstGeom prst="rect">
            <a:avLst/>
          </a:prstGeom>
          <a:noFill/>
        </p:spPr>
        <p:txBody>
          <a:bodyPr wrap="square" rtlCol="0">
            <a:spAutoFit/>
          </a:bodyPr>
          <a:lstStyle/>
          <a:p>
            <a:pPr algn="ctr"/>
            <a:endParaRPr lang="fr-FR" sz="2400" b="1" dirty="0" smtClean="0">
              <a:solidFill>
                <a:srgbClr val="FF0000"/>
              </a:solidFill>
            </a:endParaRPr>
          </a:p>
          <a:p>
            <a:pPr algn="ctr"/>
            <a:r>
              <a:rPr lang="fr-FR" sz="2400" b="1" dirty="0" smtClean="0">
                <a:solidFill>
                  <a:srgbClr val="FF0000"/>
                </a:solidFill>
              </a:rPr>
              <a:t>EN CAMPAGNE :  </a:t>
            </a:r>
          </a:p>
          <a:p>
            <a:pPr algn="ctr"/>
            <a:r>
              <a:rPr lang="fr-FR" sz="2400" dirty="0" smtClean="0"/>
              <a:t> </a:t>
            </a:r>
          </a:p>
          <a:p>
            <a:r>
              <a:rPr lang="fr-FR" sz="2400" dirty="0" smtClean="0"/>
              <a:t>- Rouler à distance suffisante du bord de la chaussée : </a:t>
            </a:r>
          </a:p>
          <a:p>
            <a:r>
              <a:rPr lang="fr-FR" sz="2400" dirty="0"/>
              <a:t> </a:t>
            </a:r>
            <a:r>
              <a:rPr lang="fr-FR" sz="2400" dirty="0" smtClean="0"/>
              <a:t>       - plus visible</a:t>
            </a:r>
          </a:p>
          <a:p>
            <a:endParaRPr lang="fr-FR" sz="2400" dirty="0" smtClean="0"/>
          </a:p>
          <a:p>
            <a:pPr marL="342900" indent="-342900">
              <a:buFontTx/>
              <a:buChar char="-"/>
            </a:pPr>
            <a:r>
              <a:rPr lang="fr-FR" sz="2400" dirty="0" smtClean="0"/>
              <a:t>éviter les écarts par les ornières, gravillons au bord de la chaussée mal entretenue</a:t>
            </a:r>
          </a:p>
          <a:p>
            <a:pPr marL="342900" indent="-342900">
              <a:buFontTx/>
              <a:buChar char="-"/>
            </a:pPr>
            <a:endParaRPr lang="fr-FR" sz="2400" dirty="0" smtClean="0"/>
          </a:p>
          <a:p>
            <a:endParaRPr lang="fr-FR" sz="1100" dirty="0"/>
          </a:p>
          <a:p>
            <a:r>
              <a:rPr lang="fr-FR" sz="2400" dirty="0" smtClean="0"/>
              <a:t>- Possibilité de rouler à 2 de front, mais sur une file : </a:t>
            </a:r>
          </a:p>
          <a:p>
            <a:r>
              <a:rPr lang="fr-FR" sz="2400" dirty="0" smtClean="0"/>
              <a:t>       - à la tombée du jour</a:t>
            </a:r>
          </a:p>
          <a:p>
            <a:r>
              <a:rPr lang="fr-FR" sz="2400" dirty="0" smtClean="0"/>
              <a:t>       - véhicule qui vient doubler</a:t>
            </a:r>
          </a:p>
          <a:p>
            <a:r>
              <a:rPr lang="fr-FR" sz="2400" dirty="0"/>
              <a:t> </a:t>
            </a:r>
            <a:r>
              <a:rPr lang="fr-FR" sz="2400" dirty="0" smtClean="0"/>
              <a:t>      - conditions atmosphériques(manque de visibilité)   </a:t>
            </a:r>
          </a:p>
          <a:p>
            <a:r>
              <a:rPr lang="fr-FR" sz="2400" dirty="0" smtClean="0"/>
              <a:t>       - route étroite et sinueuse</a:t>
            </a:r>
          </a:p>
          <a:p>
            <a:endParaRPr lang="fr-FR" sz="2800" dirty="0" smtClean="0"/>
          </a:p>
          <a:p>
            <a:endParaRPr lang="fr-FR" sz="2800" dirty="0"/>
          </a:p>
          <a:p>
            <a:endParaRPr lang="fr-FR" sz="2800" dirty="0" smtClean="0"/>
          </a:p>
          <a:p>
            <a:endParaRPr lang="fr-FR" sz="2800" dirty="0"/>
          </a:p>
          <a:p>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1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par>
                          <p:cTn id="15" fill="hold">
                            <p:stCondLst>
                              <p:cond delay="2500"/>
                            </p:stCondLst>
                            <p:childTnLst>
                              <p:par>
                                <p:cTn id="16" presetID="2" presetClass="entr" presetSubtype="4" fill="hold" nodeType="after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 calcmode="lin" valueType="num">
                                      <p:cBhvr additive="base">
                                        <p:cTn id="18" dur="1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9" dur="1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42" presetClass="entr" presetSubtype="0" fill="hold" nodeType="after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Effect transition="in" filter="fade">
                                      <p:cBhvr>
                                        <p:cTn id="23" dur="2000"/>
                                        <p:tgtEl>
                                          <p:spTgt spid="2">
                                            <p:txEl>
                                              <p:pRg st="6" end="6"/>
                                            </p:txEl>
                                          </p:spTgt>
                                        </p:tgtEl>
                                      </p:cBhvr>
                                    </p:animEffect>
                                    <p:anim calcmode="lin" valueType="num">
                                      <p:cBhvr>
                                        <p:cTn id="24" dur="2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5" dur="2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par>
                          <p:cTn id="26" fill="hold">
                            <p:stCondLst>
                              <p:cond delay="6000"/>
                            </p:stCondLst>
                            <p:childTnLst>
                              <p:par>
                                <p:cTn id="27" presetID="42" presetClass="entr" presetSubtype="0" fill="hold" nodeType="after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animEffect transition="in" filter="fade">
                                      <p:cBhvr>
                                        <p:cTn id="29" dur="2000"/>
                                        <p:tgtEl>
                                          <p:spTgt spid="2">
                                            <p:txEl>
                                              <p:pRg st="9" end="9"/>
                                            </p:txEl>
                                          </p:spTgt>
                                        </p:tgtEl>
                                      </p:cBhvr>
                                    </p:animEffect>
                                    <p:anim calcmode="lin" valueType="num">
                                      <p:cBhvr>
                                        <p:cTn id="30" dur="2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31" dur="2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par>
                          <p:cTn id="32" fill="hold">
                            <p:stCondLst>
                              <p:cond delay="8000"/>
                            </p:stCondLst>
                            <p:childTnLst>
                              <p:par>
                                <p:cTn id="33" presetID="42" presetClass="entr" presetSubtype="0" fill="hold" nodeType="after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animEffect transition="in" filter="fade">
                                      <p:cBhvr>
                                        <p:cTn id="35" dur="2000"/>
                                        <p:tgtEl>
                                          <p:spTgt spid="2">
                                            <p:txEl>
                                              <p:pRg st="10" end="10"/>
                                            </p:txEl>
                                          </p:spTgt>
                                        </p:tgtEl>
                                      </p:cBhvr>
                                    </p:animEffect>
                                    <p:anim calcmode="lin" valueType="num">
                                      <p:cBhvr>
                                        <p:cTn id="36" dur="2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37" dur="2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par>
                          <p:cTn id="38" fill="hold">
                            <p:stCondLst>
                              <p:cond delay="10000"/>
                            </p:stCondLst>
                            <p:childTnLst>
                              <p:par>
                                <p:cTn id="39" presetID="42" presetClass="entr" presetSubtype="0" fill="hold" nodeType="afterEffect">
                                  <p:stCondLst>
                                    <p:cond delay="0"/>
                                  </p:stCondLst>
                                  <p:childTnLst>
                                    <p:set>
                                      <p:cBhvr>
                                        <p:cTn id="40" dur="1" fill="hold">
                                          <p:stCondLst>
                                            <p:cond delay="0"/>
                                          </p:stCondLst>
                                        </p:cTn>
                                        <p:tgtEl>
                                          <p:spTgt spid="2">
                                            <p:txEl>
                                              <p:pRg st="11" end="11"/>
                                            </p:txEl>
                                          </p:spTgt>
                                        </p:tgtEl>
                                        <p:attrNameLst>
                                          <p:attrName>style.visibility</p:attrName>
                                        </p:attrNameLst>
                                      </p:cBhvr>
                                      <p:to>
                                        <p:strVal val="visible"/>
                                      </p:to>
                                    </p:set>
                                    <p:animEffect transition="in" filter="fade">
                                      <p:cBhvr>
                                        <p:cTn id="41" dur="2000"/>
                                        <p:tgtEl>
                                          <p:spTgt spid="2">
                                            <p:txEl>
                                              <p:pRg st="11" end="11"/>
                                            </p:txEl>
                                          </p:spTgt>
                                        </p:tgtEl>
                                      </p:cBhvr>
                                    </p:animEffect>
                                    <p:anim calcmode="lin" valueType="num">
                                      <p:cBhvr>
                                        <p:cTn id="42" dur="2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43" dur="2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par>
                          <p:cTn id="44" fill="hold">
                            <p:stCondLst>
                              <p:cond delay="12000"/>
                            </p:stCondLst>
                            <p:childTnLst>
                              <p:par>
                                <p:cTn id="45" presetID="42" presetClass="entr" presetSubtype="0" fill="hold" nodeType="after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animEffect transition="in" filter="fade">
                                      <p:cBhvr>
                                        <p:cTn id="47" dur="2000"/>
                                        <p:tgtEl>
                                          <p:spTgt spid="2">
                                            <p:txEl>
                                              <p:pRg st="12" end="12"/>
                                            </p:txEl>
                                          </p:spTgt>
                                        </p:tgtEl>
                                      </p:cBhvr>
                                    </p:animEffect>
                                    <p:anim calcmode="lin" valueType="num">
                                      <p:cBhvr>
                                        <p:cTn id="48" dur="2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49" dur="2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par>
                          <p:cTn id="50" fill="hold">
                            <p:stCondLst>
                              <p:cond delay="14000"/>
                            </p:stCondLst>
                            <p:childTnLst>
                              <p:par>
                                <p:cTn id="51" presetID="42" presetClass="entr" presetSubtype="0" fill="hold" nodeType="afterEffect">
                                  <p:stCondLst>
                                    <p:cond delay="0"/>
                                  </p:stCondLst>
                                  <p:childTnLst>
                                    <p:set>
                                      <p:cBhvr>
                                        <p:cTn id="52" dur="1" fill="hold">
                                          <p:stCondLst>
                                            <p:cond delay="0"/>
                                          </p:stCondLst>
                                        </p:cTn>
                                        <p:tgtEl>
                                          <p:spTgt spid="2">
                                            <p:txEl>
                                              <p:pRg st="13" end="13"/>
                                            </p:txEl>
                                          </p:spTgt>
                                        </p:tgtEl>
                                        <p:attrNameLst>
                                          <p:attrName>style.visibility</p:attrName>
                                        </p:attrNameLst>
                                      </p:cBhvr>
                                      <p:to>
                                        <p:strVal val="visible"/>
                                      </p:to>
                                    </p:set>
                                    <p:animEffect transition="in" filter="fade">
                                      <p:cBhvr>
                                        <p:cTn id="53" dur="2000"/>
                                        <p:tgtEl>
                                          <p:spTgt spid="2">
                                            <p:txEl>
                                              <p:pRg st="13" end="13"/>
                                            </p:txEl>
                                          </p:spTgt>
                                        </p:tgtEl>
                                      </p:cBhvr>
                                    </p:animEffect>
                                    <p:anim calcmode="lin" valueType="num">
                                      <p:cBhvr>
                                        <p:cTn id="54" dur="2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55" dur="20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6632"/>
            <a:ext cx="9144000" cy="5016758"/>
          </a:xfrm>
          <a:prstGeom prst="rect">
            <a:avLst/>
          </a:prstGeom>
        </p:spPr>
        <p:txBody>
          <a:bodyPr wrap="square">
            <a:spAutoFit/>
          </a:bodyPr>
          <a:lstStyle/>
          <a:p>
            <a:pPr algn="ctr"/>
            <a:r>
              <a:rPr lang="fr-FR" sz="2400" dirty="0" smtClean="0"/>
              <a:t>Faire des groupes 4 à 8 vélos en laissant un espace suffisant  pour que les voitures puissent doubler et se rabattre.</a:t>
            </a:r>
          </a:p>
          <a:p>
            <a:endParaRPr lang="fr-FR" sz="2400" dirty="0" smtClean="0"/>
          </a:p>
          <a:p>
            <a:endParaRPr lang="fr-FR" sz="2400" dirty="0" smtClean="0"/>
          </a:p>
          <a:p>
            <a:endParaRPr lang="fr-FR" sz="2400" dirty="0" smtClean="0"/>
          </a:p>
          <a:p>
            <a:endParaRPr lang="fr-FR" sz="2400" dirty="0" smtClean="0"/>
          </a:p>
          <a:p>
            <a:endParaRPr lang="fr-FR" sz="2400" dirty="0" smtClean="0"/>
          </a:p>
          <a:p>
            <a:endParaRPr lang="fr-FR" sz="2400" dirty="0" smtClean="0"/>
          </a:p>
          <a:p>
            <a:endParaRPr lang="fr-FR" sz="2400" dirty="0" smtClean="0"/>
          </a:p>
          <a:p>
            <a:pPr algn="ctr"/>
            <a:r>
              <a:rPr lang="fr-FR" sz="2400" dirty="0" smtClean="0"/>
              <a:t>Communiquer sur ses intentions,  ou les dangers par la gestuelle ou oralement et faire passer l’information et se repositionner en cas de besoin. </a:t>
            </a:r>
          </a:p>
          <a:p>
            <a:endParaRPr lang="fr-FR" sz="3200" dirty="0"/>
          </a:p>
        </p:txBody>
      </p:sp>
      <p:pic>
        <p:nvPicPr>
          <p:cNvPr id="1027" name="Picture 3"/>
          <p:cNvPicPr>
            <a:picLocks noChangeAspect="1" noChangeArrowheads="1"/>
          </p:cNvPicPr>
          <p:nvPr/>
        </p:nvPicPr>
        <p:blipFill>
          <a:blip r:embed="rId2" cstate="print"/>
          <a:srcRect/>
          <a:stretch>
            <a:fillRect/>
          </a:stretch>
        </p:blipFill>
        <p:spPr bwMode="auto">
          <a:xfrm>
            <a:off x="791580" y="980728"/>
            <a:ext cx="7524836" cy="2149952"/>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719572" y="4725144"/>
            <a:ext cx="7704856" cy="201622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2" presetClass="entr" presetSubtype="4" fill="hold" nodeType="after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additive="base">
                                        <p:cTn id="12" dur="1000" fill="hold"/>
                                        <p:tgtEl>
                                          <p:spTgt spid="1027"/>
                                        </p:tgtEl>
                                        <p:attrNameLst>
                                          <p:attrName>ppt_x</p:attrName>
                                        </p:attrNameLst>
                                      </p:cBhvr>
                                      <p:tavLst>
                                        <p:tav tm="0">
                                          <p:val>
                                            <p:strVal val="#ppt_x"/>
                                          </p:val>
                                        </p:tav>
                                        <p:tav tm="100000">
                                          <p:val>
                                            <p:strVal val="#ppt_x"/>
                                          </p:val>
                                        </p:tav>
                                      </p:tavLst>
                                    </p:anim>
                                    <p:anim calcmode="lin" valueType="num">
                                      <p:cBhvr additive="base">
                                        <p:cTn id="13" dur="1000" fill="hold"/>
                                        <p:tgtEl>
                                          <p:spTgt spid="1027"/>
                                        </p:tgtEl>
                                        <p:attrNameLst>
                                          <p:attrName>ppt_y</p:attrName>
                                        </p:attrNameLst>
                                      </p:cBhvr>
                                      <p:tavLst>
                                        <p:tav tm="0">
                                          <p:val>
                                            <p:strVal val="1+#ppt_h/2"/>
                                          </p:val>
                                        </p:tav>
                                        <p:tav tm="100000">
                                          <p:val>
                                            <p:strVal val="#ppt_y"/>
                                          </p:val>
                                        </p:tav>
                                      </p:tavLst>
                                    </p:anim>
                                  </p:childTnLst>
                                </p:cTn>
                              </p:par>
                            </p:childTnLst>
                          </p:cTn>
                        </p:par>
                        <p:par>
                          <p:cTn id="14" fill="hold">
                            <p:stCondLst>
                              <p:cond delay="2500"/>
                            </p:stCondLst>
                            <p:childTnLst>
                              <p:par>
                                <p:cTn id="15" presetID="42" presetClass="entr" presetSubtype="0" fill="hold" nodeType="after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animEffect transition="in" filter="fade">
                                      <p:cBhvr>
                                        <p:cTn id="17" dur="1500"/>
                                        <p:tgtEl>
                                          <p:spTgt spid="2">
                                            <p:txEl>
                                              <p:pRg st="8" end="8"/>
                                            </p:txEl>
                                          </p:spTgt>
                                        </p:tgtEl>
                                      </p:cBhvr>
                                    </p:animEffect>
                                    <p:anim calcmode="lin" valueType="num">
                                      <p:cBhvr>
                                        <p:cTn id="18" dur="15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19" dur="15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par>
                          <p:cTn id="20" fill="hold">
                            <p:stCondLst>
                              <p:cond delay="4000"/>
                            </p:stCondLst>
                            <p:childTnLst>
                              <p:par>
                                <p:cTn id="21" presetID="42" presetClass="entr" presetSubtype="0" fill="hold" nodeType="after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fade">
                                      <p:cBhvr>
                                        <p:cTn id="23" dur="1500"/>
                                        <p:tgtEl>
                                          <p:spTgt spid="1028"/>
                                        </p:tgtEl>
                                      </p:cBhvr>
                                    </p:animEffect>
                                    <p:anim calcmode="lin" valueType="num">
                                      <p:cBhvr>
                                        <p:cTn id="24" dur="1500" fill="hold"/>
                                        <p:tgtEl>
                                          <p:spTgt spid="1028"/>
                                        </p:tgtEl>
                                        <p:attrNameLst>
                                          <p:attrName>ppt_x</p:attrName>
                                        </p:attrNameLst>
                                      </p:cBhvr>
                                      <p:tavLst>
                                        <p:tav tm="0">
                                          <p:val>
                                            <p:strVal val="#ppt_x"/>
                                          </p:val>
                                        </p:tav>
                                        <p:tav tm="100000">
                                          <p:val>
                                            <p:strVal val="#ppt_x"/>
                                          </p:val>
                                        </p:tav>
                                      </p:tavLst>
                                    </p:anim>
                                    <p:anim calcmode="lin" valueType="num">
                                      <p:cBhvr>
                                        <p:cTn id="25" dur="15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ouler en groupe"/>
          <p:cNvPicPr>
            <a:picLocks noChangeAspect="1" noChangeArrowheads="1"/>
          </p:cNvPicPr>
          <p:nvPr/>
        </p:nvPicPr>
        <p:blipFill>
          <a:blip r:embed="rId2" cstate="print"/>
          <a:srcRect b="10177"/>
          <a:stretch>
            <a:fillRect/>
          </a:stretch>
        </p:blipFill>
        <p:spPr bwMode="auto">
          <a:xfrm>
            <a:off x="-1" y="0"/>
            <a:ext cx="4368201" cy="6858000"/>
          </a:xfrm>
          <a:prstGeom prst="rect">
            <a:avLst/>
          </a:prstGeom>
          <a:noFill/>
        </p:spPr>
      </p:pic>
      <p:pic>
        <p:nvPicPr>
          <p:cNvPr id="1030" name="Picture 6"/>
          <p:cNvPicPr>
            <a:picLocks noChangeAspect="1" noChangeArrowheads="1"/>
          </p:cNvPicPr>
          <p:nvPr/>
        </p:nvPicPr>
        <p:blipFill>
          <a:blip r:embed="rId3" cstate="print"/>
          <a:srcRect l="32000" t="5592" r="33929" b="5592"/>
          <a:stretch>
            <a:fillRect/>
          </a:stretch>
        </p:blipFill>
        <p:spPr bwMode="auto">
          <a:xfrm>
            <a:off x="4823520" y="0"/>
            <a:ext cx="4320480" cy="6847553"/>
          </a:xfrm>
          <a:prstGeom prst="rect">
            <a:avLst/>
          </a:prstGeom>
          <a:noFill/>
          <a:ln w="9525">
            <a:noFill/>
            <a:miter lim="800000"/>
            <a:headEnd/>
            <a:tailEnd/>
          </a:ln>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27959" t="16515" r="29613"/>
          <a:stretch>
            <a:fillRect/>
          </a:stretch>
        </p:blipFill>
        <p:spPr bwMode="auto">
          <a:xfrm>
            <a:off x="4391472" y="0"/>
            <a:ext cx="4752528" cy="6810375"/>
          </a:xfrm>
          <a:prstGeom prst="rect">
            <a:avLst/>
          </a:prstGeom>
          <a:noFill/>
          <a:ln w="9525">
            <a:noFill/>
            <a:miter lim="800000"/>
            <a:headEnd/>
            <a:tailEnd/>
          </a:ln>
        </p:spPr>
      </p:pic>
      <p:sp>
        <p:nvSpPr>
          <p:cNvPr id="3" name="ZoneTexte 2"/>
          <p:cNvSpPr txBox="1"/>
          <p:nvPr/>
        </p:nvSpPr>
        <p:spPr>
          <a:xfrm>
            <a:off x="251520" y="2204864"/>
            <a:ext cx="3960440" cy="2062103"/>
          </a:xfrm>
          <a:prstGeom prst="rect">
            <a:avLst/>
          </a:prstGeom>
          <a:noFill/>
        </p:spPr>
        <p:txBody>
          <a:bodyPr wrap="square" rtlCol="0">
            <a:spAutoFit/>
          </a:bodyPr>
          <a:lstStyle/>
          <a:p>
            <a:r>
              <a:rPr lang="fr-FR" sz="3200" dirty="0" smtClean="0"/>
              <a:t>70 % des chutes proviennent d’un manque de vigilance dans le groupe !</a:t>
            </a:r>
            <a:endParaRPr lang="fr-FR" sz="3200" dirty="0"/>
          </a:p>
        </p:txBody>
      </p:sp>
      <p:sp>
        <p:nvSpPr>
          <p:cNvPr id="4" name="ZoneTexte 3"/>
          <p:cNvSpPr txBox="1"/>
          <p:nvPr/>
        </p:nvSpPr>
        <p:spPr>
          <a:xfrm>
            <a:off x="17748" y="548680"/>
            <a:ext cx="4427984" cy="1077218"/>
          </a:xfrm>
          <a:prstGeom prst="rect">
            <a:avLst/>
          </a:prstGeom>
          <a:noFill/>
        </p:spPr>
        <p:txBody>
          <a:bodyPr wrap="square" rtlCol="0">
            <a:spAutoFit/>
          </a:bodyPr>
          <a:lstStyle/>
          <a:p>
            <a:pPr algn="ctr"/>
            <a:r>
              <a:rPr lang="fr-FR" sz="3200" b="1" dirty="0" smtClean="0">
                <a:solidFill>
                  <a:srgbClr val="FF0000"/>
                </a:solidFill>
              </a:rPr>
              <a:t>SE POSITIONNER DANS LE GROUPE</a:t>
            </a:r>
            <a:endParaRPr lang="fr-FR" sz="32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 calcmode="lin" valueType="num">
                                      <p:cBhvr>
                                        <p:cTn id="9" dur="1500" fill="hold"/>
                                        <p:tgtEl>
                                          <p:spTgt spid="4"/>
                                        </p:tgtEl>
                                        <p:attrNameLst>
                                          <p:attrName>style.rotation</p:attrName>
                                        </p:attrNameLst>
                                      </p:cBhvr>
                                      <p:tavLst>
                                        <p:tav tm="0">
                                          <p:val>
                                            <p:fltVal val="90"/>
                                          </p:val>
                                        </p:tav>
                                        <p:tav tm="100000">
                                          <p:val>
                                            <p:fltVal val="0"/>
                                          </p:val>
                                        </p:tav>
                                      </p:tavLst>
                                    </p:anim>
                                    <p:animEffect transition="in" filter="fade">
                                      <p:cBhvr>
                                        <p:cTn id="10" dur="1500"/>
                                        <p:tgtEl>
                                          <p:spTgt spid="4"/>
                                        </p:tgtEl>
                                      </p:cBhvr>
                                    </p:animEffect>
                                  </p:childTnLst>
                                </p:cTn>
                              </p:par>
                            </p:childTnLst>
                          </p:cTn>
                        </p:par>
                        <p:par>
                          <p:cTn id="11" fill="hold">
                            <p:stCondLst>
                              <p:cond delay="1500"/>
                            </p:stCondLst>
                            <p:childTnLst>
                              <p:par>
                                <p:cTn id="12" presetID="6" presetClass="entr" presetSubtype="16"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4283968" y="0"/>
            <a:ext cx="4752975" cy="6858000"/>
          </a:xfrm>
          <a:prstGeom prst="rect">
            <a:avLst/>
          </a:prstGeom>
          <a:noFill/>
          <a:ln w="9525">
            <a:noFill/>
            <a:miter lim="800000"/>
            <a:headEnd/>
            <a:tailEnd/>
          </a:ln>
        </p:spPr>
      </p:pic>
      <p:sp>
        <p:nvSpPr>
          <p:cNvPr id="3" name="ZoneTexte 2"/>
          <p:cNvSpPr txBox="1"/>
          <p:nvPr/>
        </p:nvSpPr>
        <p:spPr>
          <a:xfrm>
            <a:off x="179512" y="260648"/>
            <a:ext cx="4032448" cy="954107"/>
          </a:xfrm>
          <a:prstGeom prst="rect">
            <a:avLst/>
          </a:prstGeom>
          <a:noFill/>
        </p:spPr>
        <p:txBody>
          <a:bodyPr wrap="square" rtlCol="0">
            <a:spAutoFit/>
          </a:bodyPr>
          <a:lstStyle/>
          <a:p>
            <a:pPr algn="ctr"/>
            <a:r>
              <a:rPr lang="fr-FR" sz="2800" b="1" dirty="0" smtClean="0">
                <a:solidFill>
                  <a:srgbClr val="FF0000"/>
                </a:solidFill>
              </a:rPr>
              <a:t>APPLIQUER LE VERBAL ET LA GESTUELLE</a:t>
            </a:r>
            <a:endParaRPr lang="fr-FR" sz="2800" b="1" dirty="0">
              <a:solidFill>
                <a:srgbClr val="FF0000"/>
              </a:solidFill>
            </a:endParaRPr>
          </a:p>
        </p:txBody>
      </p:sp>
      <p:sp>
        <p:nvSpPr>
          <p:cNvPr id="4" name="ZoneTexte 3"/>
          <p:cNvSpPr txBox="1"/>
          <p:nvPr/>
        </p:nvSpPr>
        <p:spPr>
          <a:xfrm>
            <a:off x="0" y="1484784"/>
            <a:ext cx="4283968" cy="830997"/>
          </a:xfrm>
          <a:prstGeom prst="rect">
            <a:avLst/>
          </a:prstGeom>
          <a:noFill/>
        </p:spPr>
        <p:txBody>
          <a:bodyPr wrap="square" rtlCol="0">
            <a:spAutoFit/>
          </a:bodyPr>
          <a:lstStyle/>
          <a:p>
            <a:pPr algn="ctr"/>
            <a:r>
              <a:rPr lang="fr-FR" sz="2400" b="1" dirty="0" smtClean="0">
                <a:solidFill>
                  <a:srgbClr val="FFFF00"/>
                </a:solidFill>
              </a:rPr>
              <a:t>En situation de </a:t>
            </a:r>
          </a:p>
          <a:p>
            <a:pPr algn="ctr"/>
            <a:r>
              <a:rPr lang="fr-FR" sz="2400" b="1" dirty="0" smtClean="0">
                <a:solidFill>
                  <a:srgbClr val="FFFF00"/>
                </a:solidFill>
              </a:rPr>
              <a:t>“ TOURNER À GAUCHE ”</a:t>
            </a:r>
            <a:endParaRPr lang="fr-FR" sz="2400" b="1" dirty="0">
              <a:solidFill>
                <a:srgbClr val="FFFF00"/>
              </a:solidFill>
            </a:endParaRPr>
          </a:p>
        </p:txBody>
      </p:sp>
      <p:sp>
        <p:nvSpPr>
          <p:cNvPr id="5" name="ZoneTexte 4"/>
          <p:cNvSpPr txBox="1"/>
          <p:nvPr/>
        </p:nvSpPr>
        <p:spPr>
          <a:xfrm>
            <a:off x="0" y="2852936"/>
            <a:ext cx="4283968" cy="3416320"/>
          </a:xfrm>
          <a:prstGeom prst="rect">
            <a:avLst/>
          </a:prstGeom>
          <a:noFill/>
        </p:spPr>
        <p:txBody>
          <a:bodyPr wrap="square" rtlCol="0">
            <a:spAutoFit/>
          </a:bodyPr>
          <a:lstStyle/>
          <a:p>
            <a:pPr algn="ctr"/>
            <a:r>
              <a:rPr lang="fr-FR" sz="2400" dirty="0" smtClean="0"/>
              <a:t>LE GROUPE EN SIMPLE FILE. Le 1er de la file tend le bras et crie « À gauche ! ». Les suivants passent le message. Après un coup d’œil en arrière, le groupe se déporte à gauche, tout en laissant la voie libre sur la droite pour les voitures</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1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1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3500"/>
                            </p:stCondLst>
                            <p:childTnLst>
                              <p:par>
                                <p:cTn id="14" presetID="2" presetClass="entr" presetSubtype="4" fill="hold"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1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7" dur="1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5000"/>
                            </p:stCondLst>
                            <p:childTnLst>
                              <p:par>
                                <p:cTn id="19" presetID="2" presetClass="entr" presetSubtype="4"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3000" fill="hold"/>
                                        <p:tgtEl>
                                          <p:spTgt spid="5"/>
                                        </p:tgtEl>
                                        <p:attrNameLst>
                                          <p:attrName>ppt_x</p:attrName>
                                        </p:attrNameLst>
                                      </p:cBhvr>
                                      <p:tavLst>
                                        <p:tav tm="0">
                                          <p:val>
                                            <p:strVal val="#ppt_x"/>
                                          </p:val>
                                        </p:tav>
                                        <p:tav tm="100000">
                                          <p:val>
                                            <p:strVal val="#ppt_x"/>
                                          </p:val>
                                        </p:tav>
                                      </p:tavLst>
                                    </p:anim>
                                    <p:anim calcmode="lin" valueType="num">
                                      <p:cBhvr additive="base">
                                        <p:cTn id="22" dur="3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915816" y="0"/>
            <a:ext cx="6228184" cy="6858000"/>
          </a:xfrm>
          <a:prstGeom prst="rect">
            <a:avLst/>
          </a:prstGeom>
          <a:noFill/>
          <a:ln w="9525">
            <a:noFill/>
            <a:miter lim="800000"/>
            <a:headEnd/>
            <a:tailEnd/>
          </a:ln>
        </p:spPr>
      </p:pic>
      <p:sp>
        <p:nvSpPr>
          <p:cNvPr id="3" name="ZoneTexte 2"/>
          <p:cNvSpPr txBox="1"/>
          <p:nvPr/>
        </p:nvSpPr>
        <p:spPr>
          <a:xfrm>
            <a:off x="1" y="1844824"/>
            <a:ext cx="2915816" cy="3108543"/>
          </a:xfrm>
          <a:prstGeom prst="rect">
            <a:avLst/>
          </a:prstGeom>
          <a:noFill/>
        </p:spPr>
        <p:txBody>
          <a:bodyPr wrap="square" rtlCol="0">
            <a:spAutoFit/>
          </a:bodyPr>
          <a:lstStyle/>
          <a:p>
            <a:pPr algn="ctr"/>
            <a:r>
              <a:rPr lang="fr-FR" sz="2800" b="1" dirty="0" smtClean="0"/>
              <a:t>Il suffit d’un simple geste, d’une parole pour qu’une chute ou un accident soit évité !</a:t>
            </a:r>
            <a:endParaRPr lang="fr-F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5576" y="548680"/>
            <a:ext cx="7560840" cy="1323439"/>
          </a:xfrm>
          <a:prstGeom prst="rect">
            <a:avLst/>
          </a:prstGeom>
          <a:noFill/>
        </p:spPr>
        <p:txBody>
          <a:bodyPr wrap="square" rtlCol="0">
            <a:spAutoFit/>
          </a:bodyPr>
          <a:lstStyle/>
          <a:p>
            <a:pPr algn="ctr"/>
            <a:r>
              <a:rPr lang="fr-FR" sz="8000" b="1" dirty="0" smtClean="0">
                <a:solidFill>
                  <a:srgbClr val="FF0000"/>
                </a:solidFill>
              </a:rPr>
              <a:t>LA SECURITE</a:t>
            </a:r>
            <a:endParaRPr lang="fr-FR" sz="8000" b="1" dirty="0">
              <a:solidFill>
                <a:srgbClr val="FF0000"/>
              </a:solidFill>
            </a:endParaRPr>
          </a:p>
        </p:txBody>
      </p:sp>
      <p:sp>
        <p:nvSpPr>
          <p:cNvPr id="3" name="ZoneTexte 2"/>
          <p:cNvSpPr txBox="1"/>
          <p:nvPr/>
        </p:nvSpPr>
        <p:spPr>
          <a:xfrm>
            <a:off x="1187624" y="3429000"/>
            <a:ext cx="6984776" cy="2123658"/>
          </a:xfrm>
          <a:prstGeom prst="rect">
            <a:avLst/>
          </a:prstGeom>
          <a:noFill/>
        </p:spPr>
        <p:txBody>
          <a:bodyPr wrap="square" rtlCol="0">
            <a:spAutoFit/>
          </a:bodyPr>
          <a:lstStyle/>
          <a:p>
            <a:pPr algn="ctr"/>
            <a:r>
              <a:rPr lang="fr-FR" sz="6600" b="1" dirty="0" smtClean="0"/>
              <a:t>C’est l’affaire de tous!</a:t>
            </a:r>
            <a:endParaRPr lang="fr-FR" sz="6600" b="1" dirty="0"/>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4355976" y="0"/>
            <a:ext cx="4788024" cy="6857999"/>
          </a:xfrm>
          <a:prstGeom prst="rect">
            <a:avLst/>
          </a:prstGeom>
          <a:noFill/>
          <a:ln w="9525">
            <a:noFill/>
            <a:miter lim="800000"/>
            <a:headEnd/>
            <a:tailEnd/>
          </a:ln>
        </p:spPr>
      </p:pic>
      <p:sp>
        <p:nvSpPr>
          <p:cNvPr id="3" name="Rectangle 2"/>
          <p:cNvSpPr/>
          <p:nvPr/>
        </p:nvSpPr>
        <p:spPr>
          <a:xfrm>
            <a:off x="0" y="1"/>
            <a:ext cx="4355976" cy="1200329"/>
          </a:xfrm>
          <a:prstGeom prst="rect">
            <a:avLst/>
          </a:prstGeom>
        </p:spPr>
        <p:txBody>
          <a:bodyPr wrap="square">
            <a:spAutoFit/>
          </a:bodyPr>
          <a:lstStyle/>
          <a:p>
            <a:pPr algn="ctr"/>
            <a:r>
              <a:rPr lang="fr-FR" sz="2400" b="1" dirty="0" smtClean="0">
                <a:solidFill>
                  <a:srgbClr val="FF0000"/>
                </a:solidFill>
              </a:rPr>
              <a:t>ÊTRE VU DANS LES CHANGEMENTS DE DIRECTION</a:t>
            </a:r>
            <a:endParaRPr lang="fr-FR" sz="2400" b="1" dirty="0">
              <a:solidFill>
                <a:srgbClr val="FF0000"/>
              </a:solidFill>
            </a:endParaRPr>
          </a:p>
        </p:txBody>
      </p:sp>
      <p:sp>
        <p:nvSpPr>
          <p:cNvPr id="4" name="Rectangle 3"/>
          <p:cNvSpPr/>
          <p:nvPr/>
        </p:nvSpPr>
        <p:spPr>
          <a:xfrm>
            <a:off x="35496" y="1216354"/>
            <a:ext cx="4355976" cy="4708981"/>
          </a:xfrm>
          <a:prstGeom prst="rect">
            <a:avLst/>
          </a:prstGeom>
        </p:spPr>
        <p:txBody>
          <a:bodyPr wrap="square">
            <a:spAutoFit/>
          </a:bodyPr>
          <a:lstStyle/>
          <a:p>
            <a:pPr algn="ctr"/>
            <a:r>
              <a:rPr lang="fr-FR" sz="2000" b="1" dirty="0" smtClean="0">
                <a:solidFill>
                  <a:srgbClr val="FFFF00"/>
                </a:solidFill>
              </a:rPr>
              <a:t>LE TOURNE-À-GAUCHE</a:t>
            </a:r>
          </a:p>
          <a:p>
            <a:pPr algn="ctr"/>
            <a:endParaRPr lang="fr-FR" sz="2000" dirty="0" smtClean="0"/>
          </a:p>
          <a:p>
            <a:pPr algn="ctr"/>
            <a:r>
              <a:rPr lang="fr-FR" sz="2000" dirty="0" smtClean="0"/>
              <a:t>1- Regardez derrière vous pour vous assurer que la voie est libre et que vous ne gênez pas les véhicules qui vous suivent.</a:t>
            </a:r>
          </a:p>
          <a:p>
            <a:pPr algn="ctr"/>
            <a:endParaRPr lang="fr-FR" sz="2000" dirty="0" smtClean="0"/>
          </a:p>
          <a:p>
            <a:pPr algn="ctr"/>
            <a:r>
              <a:rPr lang="fr-FR" sz="2000" dirty="0" smtClean="0"/>
              <a:t>2 - Prévenez avec votre bras bien tendu les autres usagers de votre intention de vous déporter sur le milieu de la chaussée.</a:t>
            </a:r>
          </a:p>
          <a:p>
            <a:pPr algn="ctr"/>
            <a:endParaRPr lang="fr-FR" sz="2000" dirty="0" smtClean="0"/>
          </a:p>
          <a:p>
            <a:pPr algn="ctr"/>
            <a:r>
              <a:rPr lang="fr-FR" sz="2000" dirty="0" smtClean="0"/>
              <a:t>3 - Avant de tourner à gauche, laissez la priorité aux véhicules arrivant de droite et de face. </a:t>
            </a:r>
            <a:endParaRPr lang="fr-FR" sz="2000" dirty="0"/>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2000"/>
                                        <p:tgtEl>
                                          <p:spTgt spid="3">
                                            <p:txEl>
                                              <p:pRg st="0" end="0"/>
                                            </p:txEl>
                                          </p:spTgt>
                                        </p:tgtEl>
                                      </p:cBhvr>
                                    </p:animEffect>
                                  </p:childTnLst>
                                </p:cTn>
                              </p:par>
                            </p:childTnLst>
                          </p:cTn>
                        </p:par>
                        <p:par>
                          <p:cTn id="11" fill="hold">
                            <p:stCondLst>
                              <p:cond delay="2000"/>
                            </p:stCondLst>
                            <p:childTnLst>
                              <p:par>
                                <p:cTn id="12" presetID="14" presetClass="entr" presetSubtype="10" fill="hold"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4" dur="1500"/>
                                        <p:tgtEl>
                                          <p:spTgt spid="4">
                                            <p:txEl>
                                              <p:pRg st="0" end="0"/>
                                            </p:txEl>
                                          </p:spTgt>
                                        </p:tgtEl>
                                      </p:cBhvr>
                                    </p:animEffect>
                                  </p:childTnLst>
                                </p:cTn>
                              </p:par>
                            </p:childTnLst>
                          </p:cTn>
                        </p:par>
                        <p:par>
                          <p:cTn id="15" fill="hold">
                            <p:stCondLst>
                              <p:cond delay="3500"/>
                            </p:stCondLst>
                            <p:childTnLst>
                              <p:par>
                                <p:cTn id="16" presetID="2" presetClass="entr" presetSubtype="4" fill="hold" nodeType="after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2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9" dur="2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20" fill="hold">
                            <p:stCondLst>
                              <p:cond delay="6000"/>
                            </p:stCondLst>
                            <p:childTnLst>
                              <p:par>
                                <p:cTn id="21" presetID="42" presetClass="entr" presetSubtype="0" fill="hold" nodeType="after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2500"/>
                                        <p:tgtEl>
                                          <p:spTgt spid="4">
                                            <p:txEl>
                                              <p:pRg st="4" end="4"/>
                                            </p:txEl>
                                          </p:spTgt>
                                        </p:tgtEl>
                                      </p:cBhvr>
                                    </p:animEffect>
                                    <p:anim calcmode="lin" valueType="num">
                                      <p:cBhvr>
                                        <p:cTn id="24" dur="25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5" dur="25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26" fill="hold">
                            <p:stCondLst>
                              <p:cond delay="8500"/>
                            </p:stCondLst>
                            <p:childTnLst>
                              <p:par>
                                <p:cTn id="27" presetID="42" presetClass="entr" presetSubtype="0" fill="hold" nodeType="after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2500"/>
                                        <p:tgtEl>
                                          <p:spTgt spid="4">
                                            <p:txEl>
                                              <p:pRg st="6" end="6"/>
                                            </p:txEl>
                                          </p:spTgt>
                                        </p:tgtEl>
                                      </p:cBhvr>
                                    </p:animEffect>
                                    <p:anim calcmode="lin" valueType="num">
                                      <p:cBhvr>
                                        <p:cTn id="30" dur="25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1" dur="25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3995936" y="0"/>
            <a:ext cx="5148064" cy="6857999"/>
          </a:xfrm>
          <a:prstGeom prst="rect">
            <a:avLst/>
          </a:prstGeom>
          <a:noFill/>
          <a:ln w="9525">
            <a:noFill/>
            <a:miter lim="800000"/>
            <a:headEnd/>
            <a:tailEnd/>
          </a:ln>
        </p:spPr>
      </p:pic>
      <p:sp>
        <p:nvSpPr>
          <p:cNvPr id="3" name="Rectangle 2"/>
          <p:cNvSpPr/>
          <p:nvPr/>
        </p:nvSpPr>
        <p:spPr>
          <a:xfrm>
            <a:off x="504056" y="781539"/>
            <a:ext cx="2987824" cy="2677656"/>
          </a:xfrm>
          <a:prstGeom prst="rect">
            <a:avLst/>
          </a:prstGeom>
        </p:spPr>
        <p:txBody>
          <a:bodyPr wrap="square">
            <a:spAutoFit/>
          </a:bodyPr>
          <a:lstStyle/>
          <a:p>
            <a:pPr algn="ctr"/>
            <a:r>
              <a:rPr lang="fr-FR" sz="2800" b="1" dirty="0" smtClean="0">
                <a:solidFill>
                  <a:srgbClr val="FF0000"/>
                </a:solidFill>
              </a:rPr>
              <a:t>CROISEZ LE REGARD DU CHAUFFEUR,</a:t>
            </a:r>
          </a:p>
          <a:p>
            <a:pPr algn="ctr"/>
            <a:r>
              <a:rPr lang="fr-FR" sz="2800" b="1" dirty="0" smtClean="0">
                <a:solidFill>
                  <a:srgbClr val="FF0000"/>
                </a:solidFill>
              </a:rPr>
              <a:t>AINSI VOUS ÊTES CERTAIN QU’IL VOUS A VU!</a:t>
            </a:r>
            <a:endParaRPr lang="fr-FR" sz="2800" b="1" dirty="0">
              <a:solidFill>
                <a:srgbClr val="FF0000"/>
              </a:solidFill>
            </a:endParaRPr>
          </a:p>
        </p:txBody>
      </p:sp>
      <p:pic>
        <p:nvPicPr>
          <p:cNvPr id="8195" name="Picture 3"/>
          <p:cNvPicPr>
            <a:picLocks noChangeAspect="1" noChangeArrowheads="1"/>
          </p:cNvPicPr>
          <p:nvPr/>
        </p:nvPicPr>
        <p:blipFill>
          <a:blip r:embed="rId3" cstate="print"/>
          <a:srcRect/>
          <a:stretch>
            <a:fillRect/>
          </a:stretch>
        </p:blipFill>
        <p:spPr bwMode="auto">
          <a:xfrm>
            <a:off x="0" y="4653136"/>
            <a:ext cx="4283968" cy="2204864"/>
          </a:xfrm>
          <a:prstGeom prst="rect">
            <a:avLst/>
          </a:prstGeom>
          <a:noFill/>
          <a:ln w="9525">
            <a:noFill/>
            <a:miter lim="800000"/>
            <a:headEnd/>
            <a:tailEnd/>
          </a:ln>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2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3203848" y="0"/>
            <a:ext cx="5940152" cy="6858000"/>
          </a:xfrm>
          <a:prstGeom prst="rect">
            <a:avLst/>
          </a:prstGeom>
          <a:noFill/>
          <a:ln w="9525">
            <a:noFill/>
            <a:miter lim="800000"/>
            <a:headEnd/>
            <a:tailEnd/>
          </a:ln>
        </p:spPr>
      </p:pic>
      <p:sp>
        <p:nvSpPr>
          <p:cNvPr id="3" name="ZoneTexte 2"/>
          <p:cNvSpPr txBox="1"/>
          <p:nvPr/>
        </p:nvSpPr>
        <p:spPr>
          <a:xfrm>
            <a:off x="30839" y="2060848"/>
            <a:ext cx="3203848" cy="1569660"/>
          </a:xfrm>
          <a:prstGeom prst="rect">
            <a:avLst/>
          </a:prstGeom>
          <a:noFill/>
        </p:spPr>
        <p:txBody>
          <a:bodyPr wrap="square" rtlCol="0">
            <a:spAutoFit/>
          </a:bodyPr>
          <a:lstStyle/>
          <a:p>
            <a:pPr algn="ctr"/>
            <a:r>
              <a:rPr lang="fr-FR" sz="3200" b="1" dirty="0" smtClean="0">
                <a:solidFill>
                  <a:srgbClr val="FF0000"/>
                </a:solidFill>
              </a:rPr>
              <a:t>ETRE VU </a:t>
            </a:r>
          </a:p>
          <a:p>
            <a:pPr algn="ctr"/>
            <a:r>
              <a:rPr lang="fr-FR" sz="3200" b="1" dirty="0" smtClean="0">
                <a:solidFill>
                  <a:srgbClr val="FF0000"/>
                </a:solidFill>
              </a:rPr>
              <a:t>DANS LES INTERSECTIONS </a:t>
            </a:r>
            <a:endParaRPr lang="fr-FR" sz="3200" b="1" dirty="0">
              <a:solidFill>
                <a:srgbClr val="FF0000"/>
              </a:solidFill>
            </a:endParaRP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0"/>
                                        <p:tgtEl>
                                          <p:spTgt spid="3"/>
                                        </p:tgtEl>
                                      </p:cBhvr>
                                    </p:animEffect>
                                    <p:anim calcmode="lin" valueType="num">
                                      <p:cBhvr>
                                        <p:cTn id="8" dur="3000" fill="hold"/>
                                        <p:tgtEl>
                                          <p:spTgt spid="3"/>
                                        </p:tgtEl>
                                        <p:attrNameLst>
                                          <p:attrName>ppt_x</p:attrName>
                                        </p:attrNameLst>
                                      </p:cBhvr>
                                      <p:tavLst>
                                        <p:tav tm="0">
                                          <p:val>
                                            <p:strVal val="#ppt_x"/>
                                          </p:val>
                                        </p:tav>
                                        <p:tav tm="100000">
                                          <p:val>
                                            <p:strVal val="#ppt_x"/>
                                          </p:val>
                                        </p:tav>
                                      </p:tavLst>
                                    </p:anim>
                                    <p:anim calcmode="lin" valueType="num">
                                      <p:cBhvr>
                                        <p:cTn id="9" dur="3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3528" y="404664"/>
            <a:ext cx="8064896" cy="584775"/>
          </a:xfrm>
          <a:prstGeom prst="rect">
            <a:avLst/>
          </a:prstGeom>
          <a:noFill/>
        </p:spPr>
        <p:txBody>
          <a:bodyPr wrap="square" rtlCol="0">
            <a:spAutoFit/>
          </a:bodyPr>
          <a:lstStyle/>
          <a:p>
            <a:pPr algn="ctr"/>
            <a:r>
              <a:rPr lang="fr-FR" sz="3200" b="1" dirty="0" smtClean="0">
                <a:solidFill>
                  <a:srgbClr val="FF0000"/>
                </a:solidFill>
              </a:rPr>
              <a:t>LE CODE DE LA ROUTE ET SES PANNEAUX</a:t>
            </a:r>
          </a:p>
        </p:txBody>
      </p:sp>
      <p:pic>
        <p:nvPicPr>
          <p:cNvPr id="6146" name="Picture 2" descr="A21 - Panneau débouché de cycliste venant de la droite ou de la gauche Mysignalisation.com"/>
          <p:cNvPicPr>
            <a:picLocks noChangeAspect="1" noChangeArrowheads="1"/>
          </p:cNvPicPr>
          <p:nvPr/>
        </p:nvPicPr>
        <p:blipFill>
          <a:blip r:embed="rId2" cstate="print"/>
          <a:srcRect/>
          <a:stretch>
            <a:fillRect/>
          </a:stretch>
        </p:blipFill>
        <p:spPr bwMode="auto">
          <a:xfrm>
            <a:off x="175471" y="4113684"/>
            <a:ext cx="2380305" cy="2411659"/>
          </a:xfrm>
          <a:prstGeom prst="rect">
            <a:avLst/>
          </a:prstGeom>
          <a:noFill/>
        </p:spPr>
      </p:pic>
      <p:sp>
        <p:nvSpPr>
          <p:cNvPr id="6" name="Rectangle 5"/>
          <p:cNvSpPr/>
          <p:nvPr/>
        </p:nvSpPr>
        <p:spPr>
          <a:xfrm>
            <a:off x="2298289" y="4825053"/>
            <a:ext cx="6858000" cy="954107"/>
          </a:xfrm>
          <a:prstGeom prst="rect">
            <a:avLst/>
          </a:prstGeom>
        </p:spPr>
        <p:txBody>
          <a:bodyPr wrap="square">
            <a:spAutoFit/>
          </a:bodyPr>
          <a:lstStyle/>
          <a:p>
            <a:pPr algn="ctr"/>
            <a:r>
              <a:rPr lang="fr-FR" sz="2800" b="1" dirty="0" smtClean="0">
                <a:solidFill>
                  <a:srgbClr val="FFFF00"/>
                </a:solidFill>
              </a:rPr>
              <a:t>débouché de cycliste venant de la droite ou de la gauche</a:t>
            </a:r>
            <a:endParaRPr lang="fr-FR" sz="2800" b="1" dirty="0">
              <a:solidFill>
                <a:srgbClr val="FFFF00"/>
              </a:solidFill>
            </a:endParaRPr>
          </a:p>
        </p:txBody>
      </p:sp>
      <p:pic>
        <p:nvPicPr>
          <p:cNvPr id="6148" name="Picture 4" descr="Résultat de recherche d'images pour &quot;panneaux pour cyclistes&quot;"/>
          <p:cNvPicPr>
            <a:picLocks noChangeAspect="1" noChangeArrowheads="1"/>
          </p:cNvPicPr>
          <p:nvPr/>
        </p:nvPicPr>
        <p:blipFill>
          <a:blip r:embed="rId3" cstate="print"/>
          <a:srcRect/>
          <a:stretch>
            <a:fillRect/>
          </a:stretch>
        </p:blipFill>
        <p:spPr bwMode="auto">
          <a:xfrm>
            <a:off x="395536" y="1700808"/>
            <a:ext cx="2088232" cy="2021210"/>
          </a:xfrm>
          <a:prstGeom prst="rect">
            <a:avLst/>
          </a:prstGeom>
          <a:noFill/>
        </p:spPr>
      </p:pic>
      <p:sp>
        <p:nvSpPr>
          <p:cNvPr id="6150" name="AutoShape 6" descr="Résultat de recherche d'images pour &quot;feu roug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152" name="AutoShape 8" descr="Résultat de recherche d'images pour &quot;feu roug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154" name="AutoShape 10" descr="Résultat de recherche d'images pour &quot;feu roug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156" name="AutoShape 12" descr="Résultat de recherche d'images pour &quot;feu roug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158" name="Picture 14" descr="Résultat de recherche d'images pour &quot;feu rouge&quot;"/>
          <p:cNvPicPr>
            <a:picLocks noChangeAspect="1" noChangeArrowheads="1"/>
          </p:cNvPicPr>
          <p:nvPr/>
        </p:nvPicPr>
        <p:blipFill>
          <a:blip r:embed="rId4" cstate="print"/>
          <a:srcRect/>
          <a:stretch>
            <a:fillRect/>
          </a:stretch>
        </p:blipFill>
        <p:spPr bwMode="auto">
          <a:xfrm>
            <a:off x="6372200" y="1484784"/>
            <a:ext cx="1743075" cy="2628900"/>
          </a:xfrm>
          <a:prstGeom prst="rect">
            <a:avLst/>
          </a:prstGeom>
          <a:noFill/>
        </p:spPr>
      </p:pic>
      <p:sp>
        <p:nvSpPr>
          <p:cNvPr id="13" name="ZoneTexte 12"/>
          <p:cNvSpPr txBox="1"/>
          <p:nvPr/>
        </p:nvSpPr>
        <p:spPr>
          <a:xfrm>
            <a:off x="2555776" y="1814626"/>
            <a:ext cx="3744416" cy="1077218"/>
          </a:xfrm>
          <a:prstGeom prst="rect">
            <a:avLst/>
          </a:prstGeom>
          <a:noFill/>
        </p:spPr>
        <p:txBody>
          <a:bodyPr wrap="square" rtlCol="0">
            <a:spAutoFit/>
          </a:bodyPr>
          <a:lstStyle/>
          <a:p>
            <a:pPr algn="ctr"/>
            <a:r>
              <a:rPr lang="fr-FR" sz="3200" b="1" u="sng" dirty="0" smtClean="0">
                <a:solidFill>
                  <a:srgbClr val="FFFF00"/>
                </a:solidFill>
              </a:rPr>
              <a:t>ARRET OBLIGATOIRE</a:t>
            </a:r>
            <a:endParaRPr lang="fr-FR" sz="3200" b="1" u="sng" dirty="0">
              <a:solidFill>
                <a:srgbClr val="FFFF00"/>
              </a:solidFill>
            </a:endParaRP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2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3000" fill="hold"/>
                                        <p:tgtEl>
                                          <p:spTgt spid="13"/>
                                        </p:tgtEl>
                                        <p:attrNameLst>
                                          <p:attrName>ppt_w</p:attrName>
                                        </p:attrNameLst>
                                      </p:cBhvr>
                                      <p:tavLst>
                                        <p:tav tm="0">
                                          <p:val>
                                            <p:fltVal val="0"/>
                                          </p:val>
                                        </p:tav>
                                        <p:tav tm="100000">
                                          <p:val>
                                            <p:strVal val="#ppt_w"/>
                                          </p:val>
                                        </p:tav>
                                      </p:tavLst>
                                    </p:anim>
                                    <p:anim calcmode="lin" valueType="num">
                                      <p:cBhvr>
                                        <p:cTn id="15" dur="3000" fill="hold"/>
                                        <p:tgtEl>
                                          <p:spTgt spid="13"/>
                                        </p:tgtEl>
                                        <p:attrNameLst>
                                          <p:attrName>ppt_h</p:attrName>
                                        </p:attrNameLst>
                                      </p:cBhvr>
                                      <p:tavLst>
                                        <p:tav tm="0">
                                          <p:val>
                                            <p:fltVal val="0"/>
                                          </p:val>
                                        </p:tav>
                                        <p:tav tm="100000">
                                          <p:val>
                                            <p:strVal val="#ppt_h"/>
                                          </p:val>
                                        </p:tav>
                                      </p:tavLst>
                                    </p:anim>
                                    <p:animEffect transition="in" filter="fade">
                                      <p:cBhvr>
                                        <p:cTn id="16" dur="3000"/>
                                        <p:tgtEl>
                                          <p:spTgt spid="13"/>
                                        </p:tgtEl>
                                      </p:cBhvr>
                                    </p:animEffect>
                                  </p:childTnLst>
                                </p:cTn>
                              </p:par>
                            </p:childTnLst>
                          </p:cTn>
                        </p:par>
                        <p:par>
                          <p:cTn id="17" fill="hold">
                            <p:stCondLst>
                              <p:cond delay="3000"/>
                            </p:stCondLst>
                            <p:childTnLst>
                              <p:par>
                                <p:cTn id="18" presetID="53" presetClass="entr" presetSubtype="16" fill="hold" nodeType="afterEffect">
                                  <p:stCondLst>
                                    <p:cond delay="0"/>
                                  </p:stCondLst>
                                  <p:childTnLst>
                                    <p:set>
                                      <p:cBhvr>
                                        <p:cTn id="19" dur="1" fill="hold">
                                          <p:stCondLst>
                                            <p:cond delay="0"/>
                                          </p:stCondLst>
                                        </p:cTn>
                                        <p:tgtEl>
                                          <p:spTgt spid="6148"/>
                                        </p:tgtEl>
                                        <p:attrNameLst>
                                          <p:attrName>style.visibility</p:attrName>
                                        </p:attrNameLst>
                                      </p:cBhvr>
                                      <p:to>
                                        <p:strVal val="visible"/>
                                      </p:to>
                                    </p:set>
                                    <p:anim calcmode="lin" valueType="num">
                                      <p:cBhvr>
                                        <p:cTn id="20" dur="3000" fill="hold"/>
                                        <p:tgtEl>
                                          <p:spTgt spid="6148"/>
                                        </p:tgtEl>
                                        <p:attrNameLst>
                                          <p:attrName>ppt_w</p:attrName>
                                        </p:attrNameLst>
                                      </p:cBhvr>
                                      <p:tavLst>
                                        <p:tav tm="0">
                                          <p:val>
                                            <p:fltVal val="0"/>
                                          </p:val>
                                        </p:tav>
                                        <p:tav tm="100000">
                                          <p:val>
                                            <p:strVal val="#ppt_w"/>
                                          </p:val>
                                        </p:tav>
                                      </p:tavLst>
                                    </p:anim>
                                    <p:anim calcmode="lin" valueType="num">
                                      <p:cBhvr>
                                        <p:cTn id="21" dur="3000" fill="hold"/>
                                        <p:tgtEl>
                                          <p:spTgt spid="6148"/>
                                        </p:tgtEl>
                                        <p:attrNameLst>
                                          <p:attrName>ppt_h</p:attrName>
                                        </p:attrNameLst>
                                      </p:cBhvr>
                                      <p:tavLst>
                                        <p:tav tm="0">
                                          <p:val>
                                            <p:fltVal val="0"/>
                                          </p:val>
                                        </p:tav>
                                        <p:tav tm="100000">
                                          <p:val>
                                            <p:strVal val="#ppt_h"/>
                                          </p:val>
                                        </p:tav>
                                      </p:tavLst>
                                    </p:anim>
                                    <p:animEffect transition="in" filter="fade">
                                      <p:cBhvr>
                                        <p:cTn id="22" dur="3000"/>
                                        <p:tgtEl>
                                          <p:spTgt spid="6148"/>
                                        </p:tgtEl>
                                      </p:cBhvr>
                                    </p:animEffect>
                                  </p:childTnLst>
                                </p:cTn>
                              </p:par>
                              <p:par>
                                <p:cTn id="23" presetID="53" presetClass="entr" presetSubtype="16" fill="hold" nodeType="withEffect">
                                  <p:stCondLst>
                                    <p:cond delay="0"/>
                                  </p:stCondLst>
                                  <p:childTnLst>
                                    <p:set>
                                      <p:cBhvr>
                                        <p:cTn id="24" dur="1" fill="hold">
                                          <p:stCondLst>
                                            <p:cond delay="0"/>
                                          </p:stCondLst>
                                        </p:cTn>
                                        <p:tgtEl>
                                          <p:spTgt spid="6158"/>
                                        </p:tgtEl>
                                        <p:attrNameLst>
                                          <p:attrName>style.visibility</p:attrName>
                                        </p:attrNameLst>
                                      </p:cBhvr>
                                      <p:to>
                                        <p:strVal val="visible"/>
                                      </p:to>
                                    </p:set>
                                    <p:anim calcmode="lin" valueType="num">
                                      <p:cBhvr>
                                        <p:cTn id="25" dur="3000" fill="hold"/>
                                        <p:tgtEl>
                                          <p:spTgt spid="6158"/>
                                        </p:tgtEl>
                                        <p:attrNameLst>
                                          <p:attrName>ppt_w</p:attrName>
                                        </p:attrNameLst>
                                      </p:cBhvr>
                                      <p:tavLst>
                                        <p:tav tm="0">
                                          <p:val>
                                            <p:fltVal val="0"/>
                                          </p:val>
                                        </p:tav>
                                        <p:tav tm="100000">
                                          <p:val>
                                            <p:strVal val="#ppt_w"/>
                                          </p:val>
                                        </p:tav>
                                      </p:tavLst>
                                    </p:anim>
                                    <p:anim calcmode="lin" valueType="num">
                                      <p:cBhvr>
                                        <p:cTn id="26" dur="3000" fill="hold"/>
                                        <p:tgtEl>
                                          <p:spTgt spid="6158"/>
                                        </p:tgtEl>
                                        <p:attrNameLst>
                                          <p:attrName>ppt_h</p:attrName>
                                        </p:attrNameLst>
                                      </p:cBhvr>
                                      <p:tavLst>
                                        <p:tav tm="0">
                                          <p:val>
                                            <p:fltVal val="0"/>
                                          </p:val>
                                        </p:tav>
                                        <p:tav tm="100000">
                                          <p:val>
                                            <p:strVal val="#ppt_h"/>
                                          </p:val>
                                        </p:tav>
                                      </p:tavLst>
                                    </p:anim>
                                    <p:animEffect transition="in" filter="fade">
                                      <p:cBhvr>
                                        <p:cTn id="27" dur="3000"/>
                                        <p:tgtEl>
                                          <p:spTgt spid="6158"/>
                                        </p:tgtEl>
                                      </p:cBhvr>
                                    </p:animEffect>
                                  </p:childTnLst>
                                </p:cTn>
                              </p:par>
                            </p:childTnLst>
                          </p:cTn>
                        </p:par>
                        <p:par>
                          <p:cTn id="28" fill="hold">
                            <p:stCondLst>
                              <p:cond delay="6000"/>
                            </p:stCondLst>
                            <p:childTnLst>
                              <p:par>
                                <p:cTn id="29" presetID="31" presetClass="entr" presetSubtype="0" fill="hold" nodeType="afterEffect">
                                  <p:stCondLst>
                                    <p:cond delay="0"/>
                                  </p:stCondLst>
                                  <p:childTnLst>
                                    <p:set>
                                      <p:cBhvr>
                                        <p:cTn id="30" dur="1" fill="hold">
                                          <p:stCondLst>
                                            <p:cond delay="0"/>
                                          </p:stCondLst>
                                        </p:cTn>
                                        <p:tgtEl>
                                          <p:spTgt spid="6146"/>
                                        </p:tgtEl>
                                        <p:attrNameLst>
                                          <p:attrName>style.visibility</p:attrName>
                                        </p:attrNameLst>
                                      </p:cBhvr>
                                      <p:to>
                                        <p:strVal val="visible"/>
                                      </p:to>
                                    </p:set>
                                    <p:anim calcmode="lin" valueType="num">
                                      <p:cBhvr>
                                        <p:cTn id="31" dur="2500" fill="hold"/>
                                        <p:tgtEl>
                                          <p:spTgt spid="6146"/>
                                        </p:tgtEl>
                                        <p:attrNameLst>
                                          <p:attrName>ppt_w</p:attrName>
                                        </p:attrNameLst>
                                      </p:cBhvr>
                                      <p:tavLst>
                                        <p:tav tm="0">
                                          <p:val>
                                            <p:fltVal val="0"/>
                                          </p:val>
                                        </p:tav>
                                        <p:tav tm="100000">
                                          <p:val>
                                            <p:strVal val="#ppt_w"/>
                                          </p:val>
                                        </p:tav>
                                      </p:tavLst>
                                    </p:anim>
                                    <p:anim calcmode="lin" valueType="num">
                                      <p:cBhvr>
                                        <p:cTn id="32" dur="2500" fill="hold"/>
                                        <p:tgtEl>
                                          <p:spTgt spid="6146"/>
                                        </p:tgtEl>
                                        <p:attrNameLst>
                                          <p:attrName>ppt_h</p:attrName>
                                        </p:attrNameLst>
                                      </p:cBhvr>
                                      <p:tavLst>
                                        <p:tav tm="0">
                                          <p:val>
                                            <p:fltVal val="0"/>
                                          </p:val>
                                        </p:tav>
                                        <p:tav tm="100000">
                                          <p:val>
                                            <p:strVal val="#ppt_h"/>
                                          </p:val>
                                        </p:tav>
                                      </p:tavLst>
                                    </p:anim>
                                    <p:anim calcmode="lin" valueType="num">
                                      <p:cBhvr>
                                        <p:cTn id="33" dur="2500" fill="hold"/>
                                        <p:tgtEl>
                                          <p:spTgt spid="6146"/>
                                        </p:tgtEl>
                                        <p:attrNameLst>
                                          <p:attrName>style.rotation</p:attrName>
                                        </p:attrNameLst>
                                      </p:cBhvr>
                                      <p:tavLst>
                                        <p:tav tm="0">
                                          <p:val>
                                            <p:fltVal val="90"/>
                                          </p:val>
                                        </p:tav>
                                        <p:tav tm="100000">
                                          <p:val>
                                            <p:fltVal val="0"/>
                                          </p:val>
                                        </p:tav>
                                      </p:tavLst>
                                    </p:anim>
                                    <p:animEffect transition="in" filter="fade">
                                      <p:cBhvr>
                                        <p:cTn id="34" dur="2500"/>
                                        <p:tgtEl>
                                          <p:spTgt spid="6146"/>
                                        </p:tgtEl>
                                      </p:cBhvr>
                                    </p:animEffect>
                                  </p:childTnLst>
                                </p:cTn>
                              </p:par>
                            </p:childTnLst>
                          </p:cTn>
                        </p:par>
                        <p:par>
                          <p:cTn id="35" fill="hold">
                            <p:stCondLst>
                              <p:cond delay="8500"/>
                            </p:stCondLst>
                            <p:childTnLst>
                              <p:par>
                                <p:cTn id="36" presetID="31" presetClass="entr" presetSubtype="0"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2500" fill="hold"/>
                                        <p:tgtEl>
                                          <p:spTgt spid="6"/>
                                        </p:tgtEl>
                                        <p:attrNameLst>
                                          <p:attrName>ppt_w</p:attrName>
                                        </p:attrNameLst>
                                      </p:cBhvr>
                                      <p:tavLst>
                                        <p:tav tm="0">
                                          <p:val>
                                            <p:fltVal val="0"/>
                                          </p:val>
                                        </p:tav>
                                        <p:tav tm="100000">
                                          <p:val>
                                            <p:strVal val="#ppt_w"/>
                                          </p:val>
                                        </p:tav>
                                      </p:tavLst>
                                    </p:anim>
                                    <p:anim calcmode="lin" valueType="num">
                                      <p:cBhvr>
                                        <p:cTn id="39" dur="2500" fill="hold"/>
                                        <p:tgtEl>
                                          <p:spTgt spid="6"/>
                                        </p:tgtEl>
                                        <p:attrNameLst>
                                          <p:attrName>ppt_h</p:attrName>
                                        </p:attrNameLst>
                                      </p:cBhvr>
                                      <p:tavLst>
                                        <p:tav tm="0">
                                          <p:val>
                                            <p:fltVal val="0"/>
                                          </p:val>
                                        </p:tav>
                                        <p:tav tm="100000">
                                          <p:val>
                                            <p:strVal val="#ppt_h"/>
                                          </p:val>
                                        </p:tav>
                                      </p:tavLst>
                                    </p:anim>
                                    <p:anim calcmode="lin" valueType="num">
                                      <p:cBhvr>
                                        <p:cTn id="40" dur="2500" fill="hold"/>
                                        <p:tgtEl>
                                          <p:spTgt spid="6"/>
                                        </p:tgtEl>
                                        <p:attrNameLst>
                                          <p:attrName>style.rotation</p:attrName>
                                        </p:attrNameLst>
                                      </p:cBhvr>
                                      <p:tavLst>
                                        <p:tav tm="0">
                                          <p:val>
                                            <p:fltVal val="90"/>
                                          </p:val>
                                        </p:tav>
                                        <p:tav tm="100000">
                                          <p:val>
                                            <p:fltVal val="0"/>
                                          </p:val>
                                        </p:tav>
                                      </p:tavLst>
                                    </p:anim>
                                    <p:animEffect transition="in" filter="fade">
                                      <p:cBhvr>
                                        <p:cTn id="41" dur="2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interdiction d'accès aux cycles d’une rue ou d’un espace ouvert à la circulation publique"/>
          <p:cNvPicPr>
            <a:picLocks noChangeAspect="1" noChangeArrowheads="1"/>
          </p:cNvPicPr>
          <p:nvPr/>
        </p:nvPicPr>
        <p:blipFill>
          <a:blip r:embed="rId2" cstate="print"/>
          <a:srcRect/>
          <a:stretch>
            <a:fillRect/>
          </a:stretch>
        </p:blipFill>
        <p:spPr bwMode="auto">
          <a:xfrm>
            <a:off x="323528" y="4797152"/>
            <a:ext cx="1381125" cy="1381126"/>
          </a:xfrm>
          <a:prstGeom prst="rect">
            <a:avLst/>
          </a:prstGeom>
          <a:noFill/>
        </p:spPr>
      </p:pic>
      <p:sp>
        <p:nvSpPr>
          <p:cNvPr id="3" name="Rectangle 2"/>
          <p:cNvSpPr/>
          <p:nvPr/>
        </p:nvSpPr>
        <p:spPr>
          <a:xfrm>
            <a:off x="2250581" y="4376995"/>
            <a:ext cx="6840760" cy="1815882"/>
          </a:xfrm>
          <a:prstGeom prst="rect">
            <a:avLst/>
          </a:prstGeom>
        </p:spPr>
        <p:txBody>
          <a:bodyPr wrap="square">
            <a:spAutoFit/>
          </a:bodyPr>
          <a:lstStyle/>
          <a:p>
            <a:pPr algn="just"/>
            <a:r>
              <a:rPr lang="fr-FR" sz="2800" dirty="0" smtClean="0"/>
              <a:t>Ce panneau indique une </a:t>
            </a:r>
            <a:r>
              <a:rPr lang="fr-FR" sz="2800" b="1" dirty="0" smtClean="0">
                <a:solidFill>
                  <a:srgbClr val="FFFF00"/>
                </a:solidFill>
              </a:rPr>
              <a:t>interdiction d’accès aux cycles d’une rue ou d’un espace ouvert à la circulation publique</a:t>
            </a:r>
            <a:r>
              <a:rPr lang="fr-FR" sz="2800" dirty="0" smtClean="0">
                <a:solidFill>
                  <a:srgbClr val="FFFF00"/>
                </a:solidFill>
              </a:rPr>
              <a:t>.</a:t>
            </a:r>
            <a:endParaRPr lang="fr-FR" sz="2800" dirty="0">
              <a:solidFill>
                <a:srgbClr val="FFFF00"/>
              </a:solidFill>
            </a:endParaRPr>
          </a:p>
        </p:txBody>
      </p:sp>
      <p:sp>
        <p:nvSpPr>
          <p:cNvPr id="26628" name="AutoShape 4" descr="Résultat de recherche d'images pour &quot;panneaux pour cyclis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 name="Picture 4" descr="Voie ouverte à la circulation pour les cyclistes dans les deux sens"/>
          <p:cNvPicPr>
            <a:picLocks noChangeAspect="1" noChangeArrowheads="1"/>
          </p:cNvPicPr>
          <p:nvPr/>
        </p:nvPicPr>
        <p:blipFill>
          <a:blip r:embed="rId3" cstate="print"/>
          <a:srcRect/>
          <a:stretch>
            <a:fillRect/>
          </a:stretch>
        </p:blipFill>
        <p:spPr bwMode="auto">
          <a:xfrm>
            <a:off x="93309" y="1196752"/>
            <a:ext cx="2171700" cy="1512168"/>
          </a:xfrm>
          <a:prstGeom prst="rect">
            <a:avLst/>
          </a:prstGeom>
          <a:noFill/>
        </p:spPr>
      </p:pic>
      <p:sp>
        <p:nvSpPr>
          <p:cNvPr id="8" name="Rectangle 7"/>
          <p:cNvSpPr/>
          <p:nvPr/>
        </p:nvSpPr>
        <p:spPr>
          <a:xfrm>
            <a:off x="2250581" y="429342"/>
            <a:ext cx="6858000" cy="3046988"/>
          </a:xfrm>
          <a:prstGeom prst="rect">
            <a:avLst/>
          </a:prstGeom>
        </p:spPr>
        <p:txBody>
          <a:bodyPr wrap="square">
            <a:spAutoFit/>
          </a:bodyPr>
          <a:lstStyle/>
          <a:p>
            <a:pPr algn="just"/>
            <a:r>
              <a:rPr lang="fr-FR" sz="2400" dirty="0" smtClean="0"/>
              <a:t>Le panneau est installé lorsqu’une </a:t>
            </a:r>
            <a:r>
              <a:rPr lang="fr-FR" sz="2400" b="1" dirty="0" smtClean="0"/>
              <a:t>voie</a:t>
            </a:r>
            <a:r>
              <a:rPr lang="fr-FR" sz="2400" dirty="0" smtClean="0"/>
              <a:t> est à sens unique pour les véhicules motorisés, mais </a:t>
            </a:r>
            <a:r>
              <a:rPr lang="fr-FR" sz="2400" b="1" dirty="0" smtClean="0">
                <a:solidFill>
                  <a:srgbClr val="FFFF00"/>
                </a:solidFill>
              </a:rPr>
              <a:t>ouverte à la circulation pour les cyclistes dans les deux sens</a:t>
            </a:r>
            <a:r>
              <a:rPr lang="fr-FR" sz="2400" dirty="0" smtClean="0"/>
              <a:t>. Bien sûr, il est recommandé aux cyclistes la plus grande vigilance lorsqu’ils remontent une rue où les automobilistes ne s’attendent pas forcément à croiser une bicyclette.</a:t>
            </a:r>
            <a:endParaRPr lang="fr-FR" sz="2400" dirty="0"/>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500" fill="hold"/>
                                        <p:tgtEl>
                                          <p:spTgt spid="7"/>
                                        </p:tgtEl>
                                        <p:attrNameLst>
                                          <p:attrName>ppt_w</p:attrName>
                                        </p:attrNameLst>
                                      </p:cBhvr>
                                      <p:tavLst>
                                        <p:tav tm="0">
                                          <p:val>
                                            <p:fltVal val="0"/>
                                          </p:val>
                                        </p:tav>
                                        <p:tav tm="100000">
                                          <p:val>
                                            <p:strVal val="#ppt_w"/>
                                          </p:val>
                                        </p:tav>
                                      </p:tavLst>
                                    </p:anim>
                                    <p:anim calcmode="lin" valueType="num">
                                      <p:cBhvr>
                                        <p:cTn id="8" dur="1500" fill="hold"/>
                                        <p:tgtEl>
                                          <p:spTgt spid="7"/>
                                        </p:tgtEl>
                                        <p:attrNameLst>
                                          <p:attrName>ppt_h</p:attrName>
                                        </p:attrNameLst>
                                      </p:cBhvr>
                                      <p:tavLst>
                                        <p:tav tm="0">
                                          <p:val>
                                            <p:fltVal val="0"/>
                                          </p:val>
                                        </p:tav>
                                        <p:tav tm="100000">
                                          <p:val>
                                            <p:strVal val="#ppt_h"/>
                                          </p:val>
                                        </p:tav>
                                      </p:tavLst>
                                    </p:anim>
                                    <p:animEffect transition="in" filter="fade">
                                      <p:cBhvr>
                                        <p:cTn id="9" dur="1500"/>
                                        <p:tgtEl>
                                          <p:spTgt spid="7"/>
                                        </p:tgtEl>
                                      </p:cBhvr>
                                    </p:animEffect>
                                  </p:childTnLst>
                                </p:cTn>
                              </p:par>
                            </p:childTnLst>
                          </p:cTn>
                        </p:par>
                        <p:par>
                          <p:cTn id="10" fill="hold">
                            <p:stCondLst>
                              <p:cond delay="1500"/>
                            </p:stCondLst>
                            <p:childTnLst>
                              <p:par>
                                <p:cTn id="11" presetID="42"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3000"/>
                                        <p:tgtEl>
                                          <p:spTgt spid="8">
                                            <p:txEl>
                                              <p:pRg st="0" end="0"/>
                                            </p:txEl>
                                          </p:spTgt>
                                        </p:tgtEl>
                                      </p:cBhvr>
                                    </p:animEffect>
                                    <p:anim calcmode="lin" valueType="num">
                                      <p:cBhvr>
                                        <p:cTn id="14" dur="3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5" dur="3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4500"/>
                            </p:stCondLst>
                            <p:childTnLst>
                              <p:par>
                                <p:cTn id="17" presetID="53" presetClass="entr" presetSubtype="16" fill="hold" nodeType="afterEffect">
                                  <p:stCondLst>
                                    <p:cond delay="0"/>
                                  </p:stCondLst>
                                  <p:childTnLst>
                                    <p:set>
                                      <p:cBhvr>
                                        <p:cTn id="18" dur="1" fill="hold">
                                          <p:stCondLst>
                                            <p:cond delay="0"/>
                                          </p:stCondLst>
                                        </p:cTn>
                                        <p:tgtEl>
                                          <p:spTgt spid="26626"/>
                                        </p:tgtEl>
                                        <p:attrNameLst>
                                          <p:attrName>style.visibility</p:attrName>
                                        </p:attrNameLst>
                                      </p:cBhvr>
                                      <p:to>
                                        <p:strVal val="visible"/>
                                      </p:to>
                                    </p:set>
                                    <p:anim calcmode="lin" valueType="num">
                                      <p:cBhvr>
                                        <p:cTn id="19" dur="1500" fill="hold"/>
                                        <p:tgtEl>
                                          <p:spTgt spid="26626"/>
                                        </p:tgtEl>
                                        <p:attrNameLst>
                                          <p:attrName>ppt_w</p:attrName>
                                        </p:attrNameLst>
                                      </p:cBhvr>
                                      <p:tavLst>
                                        <p:tav tm="0">
                                          <p:val>
                                            <p:fltVal val="0"/>
                                          </p:val>
                                        </p:tav>
                                        <p:tav tm="100000">
                                          <p:val>
                                            <p:strVal val="#ppt_w"/>
                                          </p:val>
                                        </p:tav>
                                      </p:tavLst>
                                    </p:anim>
                                    <p:anim calcmode="lin" valueType="num">
                                      <p:cBhvr>
                                        <p:cTn id="20" dur="1500" fill="hold"/>
                                        <p:tgtEl>
                                          <p:spTgt spid="26626"/>
                                        </p:tgtEl>
                                        <p:attrNameLst>
                                          <p:attrName>ppt_h</p:attrName>
                                        </p:attrNameLst>
                                      </p:cBhvr>
                                      <p:tavLst>
                                        <p:tav tm="0">
                                          <p:val>
                                            <p:fltVal val="0"/>
                                          </p:val>
                                        </p:tav>
                                        <p:tav tm="100000">
                                          <p:val>
                                            <p:strVal val="#ppt_h"/>
                                          </p:val>
                                        </p:tav>
                                      </p:tavLst>
                                    </p:anim>
                                    <p:animEffect transition="in" filter="fade">
                                      <p:cBhvr>
                                        <p:cTn id="21" dur="1500"/>
                                        <p:tgtEl>
                                          <p:spTgt spid="26626"/>
                                        </p:tgtEl>
                                      </p:cBhvr>
                                    </p:animEffect>
                                  </p:childTnLst>
                                </p:cTn>
                              </p:par>
                            </p:childTnLst>
                          </p:cTn>
                        </p:par>
                        <p:par>
                          <p:cTn id="22" fill="hold">
                            <p:stCondLst>
                              <p:cond delay="6000"/>
                            </p:stCondLst>
                            <p:childTnLst>
                              <p:par>
                                <p:cTn id="23" presetID="42" presetClass="entr" presetSubtype="0"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3000"/>
                                        <p:tgtEl>
                                          <p:spTgt spid="3"/>
                                        </p:tgtEl>
                                      </p:cBhvr>
                                    </p:animEffect>
                                    <p:anim calcmode="lin" valueType="num">
                                      <p:cBhvr>
                                        <p:cTn id="26" dur="3000" fill="hold"/>
                                        <p:tgtEl>
                                          <p:spTgt spid="3"/>
                                        </p:tgtEl>
                                        <p:attrNameLst>
                                          <p:attrName>ppt_x</p:attrName>
                                        </p:attrNameLst>
                                      </p:cBhvr>
                                      <p:tavLst>
                                        <p:tav tm="0">
                                          <p:val>
                                            <p:strVal val="#ppt_x"/>
                                          </p:val>
                                        </p:tav>
                                        <p:tav tm="100000">
                                          <p:val>
                                            <p:strVal val="#ppt_x"/>
                                          </p:val>
                                        </p:tav>
                                      </p:tavLst>
                                    </p:anim>
                                    <p:anim calcmode="lin" valueType="num">
                                      <p:cBhvr>
                                        <p:cTn id="27" dur="3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Piste cyclable conseillée"/>
          <p:cNvPicPr>
            <a:picLocks noChangeAspect="1" noChangeArrowheads="1"/>
          </p:cNvPicPr>
          <p:nvPr/>
        </p:nvPicPr>
        <p:blipFill>
          <a:blip r:embed="rId2" cstate="print"/>
          <a:srcRect/>
          <a:stretch>
            <a:fillRect/>
          </a:stretch>
        </p:blipFill>
        <p:spPr bwMode="auto">
          <a:xfrm>
            <a:off x="251519" y="3140968"/>
            <a:ext cx="1381125" cy="1381126"/>
          </a:xfrm>
          <a:prstGeom prst="rect">
            <a:avLst/>
          </a:prstGeom>
          <a:noFill/>
        </p:spPr>
      </p:pic>
      <p:pic>
        <p:nvPicPr>
          <p:cNvPr id="25604" name="Picture 4" descr="Obligation d'utiliser la piste cyclable"/>
          <p:cNvPicPr>
            <a:picLocks noChangeAspect="1" noChangeArrowheads="1"/>
          </p:cNvPicPr>
          <p:nvPr/>
        </p:nvPicPr>
        <p:blipFill>
          <a:blip r:embed="rId3" cstate="print"/>
          <a:srcRect/>
          <a:stretch>
            <a:fillRect/>
          </a:stretch>
        </p:blipFill>
        <p:spPr bwMode="auto">
          <a:xfrm>
            <a:off x="179512" y="692696"/>
            <a:ext cx="1381125" cy="1381126"/>
          </a:xfrm>
          <a:prstGeom prst="rect">
            <a:avLst/>
          </a:prstGeom>
          <a:noFill/>
        </p:spPr>
      </p:pic>
      <p:sp>
        <p:nvSpPr>
          <p:cNvPr id="4" name="Rectangle 3"/>
          <p:cNvSpPr/>
          <p:nvPr/>
        </p:nvSpPr>
        <p:spPr>
          <a:xfrm>
            <a:off x="1673932" y="332656"/>
            <a:ext cx="7452320" cy="2308324"/>
          </a:xfrm>
          <a:prstGeom prst="rect">
            <a:avLst/>
          </a:prstGeom>
        </p:spPr>
        <p:txBody>
          <a:bodyPr wrap="square">
            <a:spAutoFit/>
          </a:bodyPr>
          <a:lstStyle/>
          <a:p>
            <a:pPr algn="just"/>
            <a:r>
              <a:rPr lang="fr-FR" sz="2400" dirty="0" smtClean="0"/>
              <a:t>Lorsque ce panneau est utilisé, </a:t>
            </a:r>
            <a:r>
              <a:rPr lang="fr-FR" sz="2400" b="1" dirty="0" smtClean="0">
                <a:solidFill>
                  <a:srgbClr val="FFFF00"/>
                </a:solidFill>
              </a:rPr>
              <a:t>il oblige les cyclistes sans side-car ou remorque à utiliser la piste ou bande cyclable</a:t>
            </a:r>
            <a:r>
              <a:rPr lang="fr-FR" sz="2400" dirty="0" smtClean="0"/>
              <a:t> (la bande cyclable n’est donc pas seulement conseillée). Corolaire : ni piétons, ni autres véhicules ne sont autorisés à y stationner ou à emprunter la voie concernée.</a:t>
            </a:r>
            <a:endParaRPr lang="fr-FR" sz="2400" dirty="0"/>
          </a:p>
        </p:txBody>
      </p:sp>
      <p:sp>
        <p:nvSpPr>
          <p:cNvPr id="5" name="Rectangle 4"/>
          <p:cNvSpPr/>
          <p:nvPr/>
        </p:nvSpPr>
        <p:spPr>
          <a:xfrm>
            <a:off x="1763688" y="3190909"/>
            <a:ext cx="7272808" cy="1200329"/>
          </a:xfrm>
          <a:prstGeom prst="rect">
            <a:avLst/>
          </a:prstGeom>
        </p:spPr>
        <p:txBody>
          <a:bodyPr wrap="square">
            <a:spAutoFit/>
          </a:bodyPr>
          <a:lstStyle/>
          <a:p>
            <a:pPr algn="just"/>
            <a:r>
              <a:rPr lang="fr-FR" sz="2400" dirty="0" smtClean="0"/>
              <a:t>Proche du précédent, ce panneau indique que </a:t>
            </a:r>
            <a:r>
              <a:rPr lang="fr-FR" sz="2400" b="1" dirty="0" smtClean="0">
                <a:solidFill>
                  <a:srgbClr val="FFFF00"/>
                </a:solidFill>
              </a:rPr>
              <a:t>la voie est conseillée et réservée aux cyclistes</a:t>
            </a:r>
            <a:r>
              <a:rPr lang="fr-FR" sz="2400" b="1" dirty="0" smtClean="0"/>
              <a:t>.</a:t>
            </a:r>
            <a:endParaRPr lang="fr-FR" sz="2400" dirty="0"/>
          </a:p>
        </p:txBody>
      </p:sp>
      <p:pic>
        <p:nvPicPr>
          <p:cNvPr id="25606" name="Picture 6" descr="Circulation interdite à tout véhicule"/>
          <p:cNvPicPr>
            <a:picLocks noChangeAspect="1" noChangeArrowheads="1"/>
          </p:cNvPicPr>
          <p:nvPr/>
        </p:nvPicPr>
        <p:blipFill>
          <a:blip r:embed="rId4" cstate="print"/>
          <a:srcRect/>
          <a:stretch>
            <a:fillRect/>
          </a:stretch>
        </p:blipFill>
        <p:spPr bwMode="auto">
          <a:xfrm>
            <a:off x="264997" y="5085184"/>
            <a:ext cx="1381125" cy="1381126"/>
          </a:xfrm>
          <a:prstGeom prst="rect">
            <a:avLst/>
          </a:prstGeom>
          <a:noFill/>
        </p:spPr>
      </p:pic>
      <p:sp>
        <p:nvSpPr>
          <p:cNvPr id="8" name="Rectangle 7"/>
          <p:cNvSpPr/>
          <p:nvPr/>
        </p:nvSpPr>
        <p:spPr>
          <a:xfrm>
            <a:off x="1907704" y="4941168"/>
            <a:ext cx="6552728" cy="1200329"/>
          </a:xfrm>
          <a:prstGeom prst="rect">
            <a:avLst/>
          </a:prstGeom>
        </p:spPr>
        <p:txBody>
          <a:bodyPr wrap="square">
            <a:spAutoFit/>
          </a:bodyPr>
          <a:lstStyle/>
          <a:p>
            <a:pPr algn="just"/>
            <a:r>
              <a:rPr lang="fr-FR" sz="2400" dirty="0" smtClean="0"/>
              <a:t>Ce panneau signifie que la </a:t>
            </a:r>
            <a:r>
              <a:rPr lang="fr-FR" sz="2400" b="1" dirty="0" smtClean="0">
                <a:solidFill>
                  <a:srgbClr val="FFFF00"/>
                </a:solidFill>
              </a:rPr>
              <a:t>circulation</a:t>
            </a:r>
            <a:r>
              <a:rPr lang="fr-FR" sz="2400" dirty="0" smtClean="0">
                <a:solidFill>
                  <a:srgbClr val="FFFF00"/>
                </a:solidFill>
              </a:rPr>
              <a:t> est </a:t>
            </a:r>
            <a:r>
              <a:rPr lang="fr-FR" sz="2400" b="1" dirty="0" smtClean="0">
                <a:solidFill>
                  <a:srgbClr val="FFFF00"/>
                </a:solidFill>
              </a:rPr>
              <a:t>interdite à tout véhicule (dont les vélos)</a:t>
            </a:r>
            <a:r>
              <a:rPr lang="fr-FR" sz="2400" b="1" dirty="0" smtClean="0"/>
              <a:t> </a:t>
            </a:r>
            <a:r>
              <a:rPr lang="fr-FR" sz="2400" b="1" dirty="0" smtClean="0">
                <a:solidFill>
                  <a:srgbClr val="FFFF00"/>
                </a:solidFill>
              </a:rPr>
              <a:t>dans les 2 sens</a:t>
            </a:r>
            <a:endParaRPr lang="fr-FR" sz="2400" dirty="0">
              <a:solidFill>
                <a:srgbClr val="FFFF00"/>
              </a:solidFill>
            </a:endParaRP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5604"/>
                                        </p:tgtEl>
                                        <p:attrNameLst>
                                          <p:attrName>style.visibility</p:attrName>
                                        </p:attrNameLst>
                                      </p:cBhvr>
                                      <p:to>
                                        <p:strVal val="visible"/>
                                      </p:to>
                                    </p:set>
                                    <p:animEffect transition="in" filter="circle(in)">
                                      <p:cBhvr>
                                        <p:cTn id="7" dur="2000"/>
                                        <p:tgtEl>
                                          <p:spTgt spid="25604"/>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3000"/>
                                        <p:tgtEl>
                                          <p:spTgt spid="4"/>
                                        </p:tgtEl>
                                      </p:cBhvr>
                                    </p:animEffect>
                                    <p:anim calcmode="lin" valueType="num">
                                      <p:cBhvr>
                                        <p:cTn id="12" dur="3000" fill="hold"/>
                                        <p:tgtEl>
                                          <p:spTgt spid="4"/>
                                        </p:tgtEl>
                                        <p:attrNameLst>
                                          <p:attrName>ppt_x</p:attrName>
                                        </p:attrNameLst>
                                      </p:cBhvr>
                                      <p:tavLst>
                                        <p:tav tm="0">
                                          <p:val>
                                            <p:strVal val="#ppt_x"/>
                                          </p:val>
                                        </p:tav>
                                        <p:tav tm="100000">
                                          <p:val>
                                            <p:strVal val="#ppt_x"/>
                                          </p:val>
                                        </p:tav>
                                      </p:tavLst>
                                    </p:anim>
                                    <p:anim calcmode="lin" valueType="num">
                                      <p:cBhvr>
                                        <p:cTn id="13" dur="3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5000"/>
                            </p:stCondLst>
                            <p:childTnLst>
                              <p:par>
                                <p:cTn id="15" presetID="6" presetClass="entr" presetSubtype="16" fill="hold" nodeType="afterEffect">
                                  <p:stCondLst>
                                    <p:cond delay="0"/>
                                  </p:stCondLst>
                                  <p:childTnLst>
                                    <p:set>
                                      <p:cBhvr>
                                        <p:cTn id="16" dur="1" fill="hold">
                                          <p:stCondLst>
                                            <p:cond delay="0"/>
                                          </p:stCondLst>
                                        </p:cTn>
                                        <p:tgtEl>
                                          <p:spTgt spid="25602"/>
                                        </p:tgtEl>
                                        <p:attrNameLst>
                                          <p:attrName>style.visibility</p:attrName>
                                        </p:attrNameLst>
                                      </p:cBhvr>
                                      <p:to>
                                        <p:strVal val="visible"/>
                                      </p:to>
                                    </p:set>
                                    <p:animEffect transition="in" filter="circle(in)">
                                      <p:cBhvr>
                                        <p:cTn id="17" dur="2000"/>
                                        <p:tgtEl>
                                          <p:spTgt spid="25602"/>
                                        </p:tgtEl>
                                      </p:cBhvr>
                                    </p:animEffect>
                                  </p:childTnLst>
                                </p:cTn>
                              </p:par>
                            </p:childTnLst>
                          </p:cTn>
                        </p:par>
                        <p:par>
                          <p:cTn id="18" fill="hold">
                            <p:stCondLst>
                              <p:cond delay="7000"/>
                            </p:stCondLst>
                            <p:childTnLst>
                              <p:par>
                                <p:cTn id="19" presetID="42"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3000"/>
                                        <p:tgtEl>
                                          <p:spTgt spid="5"/>
                                        </p:tgtEl>
                                      </p:cBhvr>
                                    </p:animEffect>
                                    <p:anim calcmode="lin" valueType="num">
                                      <p:cBhvr>
                                        <p:cTn id="22" dur="3000" fill="hold"/>
                                        <p:tgtEl>
                                          <p:spTgt spid="5"/>
                                        </p:tgtEl>
                                        <p:attrNameLst>
                                          <p:attrName>ppt_x</p:attrName>
                                        </p:attrNameLst>
                                      </p:cBhvr>
                                      <p:tavLst>
                                        <p:tav tm="0">
                                          <p:val>
                                            <p:strVal val="#ppt_x"/>
                                          </p:val>
                                        </p:tav>
                                        <p:tav tm="100000">
                                          <p:val>
                                            <p:strVal val="#ppt_x"/>
                                          </p:val>
                                        </p:tav>
                                      </p:tavLst>
                                    </p:anim>
                                    <p:anim calcmode="lin" valueType="num">
                                      <p:cBhvr>
                                        <p:cTn id="23" dur="3000" fill="hold"/>
                                        <p:tgtEl>
                                          <p:spTgt spid="5"/>
                                        </p:tgtEl>
                                        <p:attrNameLst>
                                          <p:attrName>ppt_y</p:attrName>
                                        </p:attrNameLst>
                                      </p:cBhvr>
                                      <p:tavLst>
                                        <p:tav tm="0">
                                          <p:val>
                                            <p:strVal val="#ppt_y+.1"/>
                                          </p:val>
                                        </p:tav>
                                        <p:tav tm="100000">
                                          <p:val>
                                            <p:strVal val="#ppt_y"/>
                                          </p:val>
                                        </p:tav>
                                      </p:tavLst>
                                    </p:anim>
                                  </p:childTnLst>
                                </p:cTn>
                              </p:par>
                            </p:childTnLst>
                          </p:cTn>
                        </p:par>
                        <p:par>
                          <p:cTn id="24" fill="hold">
                            <p:stCondLst>
                              <p:cond delay="10000"/>
                            </p:stCondLst>
                            <p:childTnLst>
                              <p:par>
                                <p:cTn id="25" presetID="6" presetClass="entr" presetSubtype="16" fill="hold" nodeType="afterEffect">
                                  <p:stCondLst>
                                    <p:cond delay="0"/>
                                  </p:stCondLst>
                                  <p:childTnLst>
                                    <p:set>
                                      <p:cBhvr>
                                        <p:cTn id="26" dur="1" fill="hold">
                                          <p:stCondLst>
                                            <p:cond delay="0"/>
                                          </p:stCondLst>
                                        </p:cTn>
                                        <p:tgtEl>
                                          <p:spTgt spid="25606"/>
                                        </p:tgtEl>
                                        <p:attrNameLst>
                                          <p:attrName>style.visibility</p:attrName>
                                        </p:attrNameLst>
                                      </p:cBhvr>
                                      <p:to>
                                        <p:strVal val="visible"/>
                                      </p:to>
                                    </p:set>
                                    <p:animEffect transition="in" filter="circle(in)">
                                      <p:cBhvr>
                                        <p:cTn id="27" dur="2000"/>
                                        <p:tgtEl>
                                          <p:spTgt spid="25606"/>
                                        </p:tgtEl>
                                      </p:cBhvr>
                                    </p:animEffect>
                                  </p:childTnLst>
                                </p:cTn>
                              </p:par>
                            </p:childTnLst>
                          </p:cTn>
                        </p:par>
                        <p:par>
                          <p:cTn id="28" fill="hold">
                            <p:stCondLst>
                              <p:cond delay="12000"/>
                            </p:stCondLst>
                            <p:childTnLst>
                              <p:par>
                                <p:cTn id="29" presetID="42"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3000"/>
                                        <p:tgtEl>
                                          <p:spTgt spid="8"/>
                                        </p:tgtEl>
                                      </p:cBhvr>
                                    </p:animEffect>
                                    <p:anim calcmode="lin" valueType="num">
                                      <p:cBhvr>
                                        <p:cTn id="32" dur="3000" fill="hold"/>
                                        <p:tgtEl>
                                          <p:spTgt spid="8"/>
                                        </p:tgtEl>
                                        <p:attrNameLst>
                                          <p:attrName>ppt_x</p:attrName>
                                        </p:attrNameLst>
                                      </p:cBhvr>
                                      <p:tavLst>
                                        <p:tav tm="0">
                                          <p:val>
                                            <p:strVal val="#ppt_x"/>
                                          </p:val>
                                        </p:tav>
                                        <p:tav tm="100000">
                                          <p:val>
                                            <p:strVal val="#ppt_x"/>
                                          </p:val>
                                        </p:tav>
                                      </p:tavLst>
                                    </p:anim>
                                    <p:anim calcmode="lin" valueType="num">
                                      <p:cBhvr>
                                        <p:cTn id="33" dur="3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Tourne à droite"/>
          <p:cNvPicPr>
            <a:picLocks noChangeAspect="1" noChangeArrowheads="1"/>
          </p:cNvPicPr>
          <p:nvPr/>
        </p:nvPicPr>
        <p:blipFill>
          <a:blip r:embed="rId2" cstate="print"/>
          <a:srcRect/>
          <a:stretch>
            <a:fillRect/>
          </a:stretch>
        </p:blipFill>
        <p:spPr bwMode="auto">
          <a:xfrm>
            <a:off x="251520" y="1068708"/>
            <a:ext cx="1639441" cy="1800200"/>
          </a:xfrm>
          <a:prstGeom prst="rect">
            <a:avLst/>
          </a:prstGeom>
          <a:noFill/>
        </p:spPr>
      </p:pic>
      <p:sp>
        <p:nvSpPr>
          <p:cNvPr id="3" name="Rectangle 2"/>
          <p:cNvSpPr/>
          <p:nvPr/>
        </p:nvSpPr>
        <p:spPr>
          <a:xfrm>
            <a:off x="1979712" y="260648"/>
            <a:ext cx="6984776" cy="3477875"/>
          </a:xfrm>
          <a:prstGeom prst="rect">
            <a:avLst/>
          </a:prstGeom>
        </p:spPr>
        <p:txBody>
          <a:bodyPr wrap="square">
            <a:spAutoFit/>
          </a:bodyPr>
          <a:lstStyle/>
          <a:p>
            <a:pPr algn="just"/>
            <a:r>
              <a:rPr lang="fr-FR" sz="2200" dirty="0"/>
              <a:t>A</a:t>
            </a:r>
            <a:r>
              <a:rPr lang="fr-FR" sz="2200" dirty="0" smtClean="0"/>
              <a:t> un feu tricolore, cette signalisation donne autorisation aux cyclistes de </a:t>
            </a:r>
            <a:r>
              <a:rPr lang="fr-FR" sz="2200" b="1" dirty="0" smtClean="0"/>
              <a:t>passer le feu rouge</a:t>
            </a:r>
            <a:r>
              <a:rPr lang="fr-FR" sz="2200" dirty="0" smtClean="0"/>
              <a:t> afin de tourner à droite ou de continuer tout droit s’il n’y a pas de voie à droite. Attention : </a:t>
            </a:r>
            <a:r>
              <a:rPr lang="fr-FR" sz="2200" b="1" dirty="0" smtClean="0"/>
              <a:t>les cyclistes ne deviennent pas prioritaires</a:t>
            </a:r>
            <a:r>
              <a:rPr lang="fr-FR" sz="2200" dirty="0" smtClean="0"/>
              <a:t> : ils doivent notamment laisser passer les piétons qui traverseraient la rue. Bien entendu, en l’absence de ce panneau, les cyclistes doivent respecter les feux tricolores comme n’importe quels usagers de la route.</a:t>
            </a:r>
            <a:endParaRPr lang="fr-FR" sz="2200" dirty="0"/>
          </a:p>
        </p:txBody>
      </p:sp>
      <p:pic>
        <p:nvPicPr>
          <p:cNvPr id="24582" name="Picture 6" descr="la voie est réservée aux transports en commun"/>
          <p:cNvPicPr>
            <a:picLocks noChangeAspect="1" noChangeArrowheads="1"/>
          </p:cNvPicPr>
          <p:nvPr/>
        </p:nvPicPr>
        <p:blipFill>
          <a:blip r:embed="rId3" cstate="print"/>
          <a:srcRect/>
          <a:stretch>
            <a:fillRect/>
          </a:stretch>
        </p:blipFill>
        <p:spPr bwMode="auto">
          <a:xfrm>
            <a:off x="251520" y="4322223"/>
            <a:ext cx="1656184" cy="1669158"/>
          </a:xfrm>
          <a:prstGeom prst="rect">
            <a:avLst/>
          </a:prstGeom>
          <a:noFill/>
        </p:spPr>
      </p:pic>
      <p:sp>
        <p:nvSpPr>
          <p:cNvPr id="7" name="Rectangle 6"/>
          <p:cNvSpPr/>
          <p:nvPr/>
        </p:nvSpPr>
        <p:spPr>
          <a:xfrm>
            <a:off x="1979712" y="4293096"/>
            <a:ext cx="7164288" cy="1785104"/>
          </a:xfrm>
          <a:prstGeom prst="rect">
            <a:avLst/>
          </a:prstGeom>
        </p:spPr>
        <p:txBody>
          <a:bodyPr wrap="square">
            <a:spAutoFit/>
          </a:bodyPr>
          <a:lstStyle/>
          <a:p>
            <a:pPr algn="just"/>
            <a:r>
              <a:rPr lang="fr-FR" sz="2200" dirty="0" smtClean="0"/>
              <a:t>Ce panneau informe que </a:t>
            </a:r>
            <a:r>
              <a:rPr lang="fr-FR" sz="2200" b="1" dirty="0" smtClean="0"/>
              <a:t>la voie est réservée aux transports en commun</a:t>
            </a:r>
            <a:r>
              <a:rPr lang="fr-FR" sz="2200" dirty="0" smtClean="0"/>
              <a:t> (le plus souvent, il s’agit de voies de bus) </a:t>
            </a:r>
            <a:r>
              <a:rPr lang="fr-FR" sz="2200" b="1" dirty="0" smtClean="0"/>
              <a:t>et aux vélos</a:t>
            </a:r>
            <a:r>
              <a:rPr lang="fr-FR" sz="2200" dirty="0" smtClean="0"/>
              <a:t>. Attention : en l’absence du vélo sous le panneau bleu circulaire, les cyclistes ne peuvent emprunter la voie de bus !</a:t>
            </a:r>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circle(in)">
                                      <p:cBhvr>
                                        <p:cTn id="7" dur="2000"/>
                                        <p:tgtEl>
                                          <p:spTgt spid="24578"/>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3000"/>
                                        <p:tgtEl>
                                          <p:spTgt spid="3"/>
                                        </p:tgtEl>
                                      </p:cBhvr>
                                    </p:animEffect>
                                    <p:anim calcmode="lin" valueType="num">
                                      <p:cBhvr>
                                        <p:cTn id="11" dur="3000" fill="hold"/>
                                        <p:tgtEl>
                                          <p:spTgt spid="3"/>
                                        </p:tgtEl>
                                        <p:attrNameLst>
                                          <p:attrName>ppt_x</p:attrName>
                                        </p:attrNameLst>
                                      </p:cBhvr>
                                      <p:tavLst>
                                        <p:tav tm="0">
                                          <p:val>
                                            <p:strVal val="#ppt_x"/>
                                          </p:val>
                                        </p:tav>
                                        <p:tav tm="100000">
                                          <p:val>
                                            <p:strVal val="#ppt_x"/>
                                          </p:val>
                                        </p:tav>
                                      </p:tavLst>
                                    </p:anim>
                                    <p:anim calcmode="lin" valueType="num">
                                      <p:cBhvr>
                                        <p:cTn id="12" dur="3000" fill="hold"/>
                                        <p:tgtEl>
                                          <p:spTgt spid="3"/>
                                        </p:tgtEl>
                                        <p:attrNameLst>
                                          <p:attrName>ppt_y</p:attrName>
                                        </p:attrNameLst>
                                      </p:cBhvr>
                                      <p:tavLst>
                                        <p:tav tm="0">
                                          <p:val>
                                            <p:strVal val="#ppt_y+.1"/>
                                          </p:val>
                                        </p:tav>
                                        <p:tav tm="100000">
                                          <p:val>
                                            <p:strVal val="#ppt_y"/>
                                          </p:val>
                                        </p:tav>
                                      </p:tavLst>
                                    </p:anim>
                                  </p:childTnLst>
                                </p:cTn>
                              </p:par>
                            </p:childTnLst>
                          </p:cTn>
                        </p:par>
                        <p:par>
                          <p:cTn id="13" fill="hold">
                            <p:stCondLst>
                              <p:cond delay="3000"/>
                            </p:stCondLst>
                            <p:childTnLst>
                              <p:par>
                                <p:cTn id="14" presetID="6" presetClass="entr" presetSubtype="16" fill="hold" nodeType="afterEffect">
                                  <p:stCondLst>
                                    <p:cond delay="5000"/>
                                  </p:stCondLst>
                                  <p:childTnLst>
                                    <p:set>
                                      <p:cBhvr>
                                        <p:cTn id="15" dur="1" fill="hold">
                                          <p:stCondLst>
                                            <p:cond delay="0"/>
                                          </p:stCondLst>
                                        </p:cTn>
                                        <p:tgtEl>
                                          <p:spTgt spid="24582"/>
                                        </p:tgtEl>
                                        <p:attrNameLst>
                                          <p:attrName>style.visibility</p:attrName>
                                        </p:attrNameLst>
                                      </p:cBhvr>
                                      <p:to>
                                        <p:strVal val="visible"/>
                                      </p:to>
                                    </p:set>
                                    <p:animEffect transition="in" filter="circle(in)">
                                      <p:cBhvr>
                                        <p:cTn id="16" dur="2000"/>
                                        <p:tgtEl>
                                          <p:spTgt spid="24582"/>
                                        </p:tgtEl>
                                      </p:cBhvr>
                                    </p:animEffect>
                                  </p:childTnLst>
                                </p:cTn>
                              </p:par>
                              <p:par>
                                <p:cTn id="17" presetID="42" presetClass="entr" presetSubtype="0" fill="hold" grpId="0" nodeType="withEffect">
                                  <p:stCondLst>
                                    <p:cond delay="50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3000"/>
                                        <p:tgtEl>
                                          <p:spTgt spid="7"/>
                                        </p:tgtEl>
                                      </p:cBhvr>
                                    </p:animEffect>
                                    <p:anim calcmode="lin" valueType="num">
                                      <p:cBhvr>
                                        <p:cTn id="20" dur="3000" fill="hold"/>
                                        <p:tgtEl>
                                          <p:spTgt spid="7"/>
                                        </p:tgtEl>
                                        <p:attrNameLst>
                                          <p:attrName>ppt_x</p:attrName>
                                        </p:attrNameLst>
                                      </p:cBhvr>
                                      <p:tavLst>
                                        <p:tav tm="0">
                                          <p:val>
                                            <p:strVal val="#ppt_x"/>
                                          </p:val>
                                        </p:tav>
                                        <p:tav tm="100000">
                                          <p:val>
                                            <p:strVal val="#ppt_x"/>
                                          </p:val>
                                        </p:tav>
                                      </p:tavLst>
                                    </p:anim>
                                    <p:anim calcmode="lin" valueType="num">
                                      <p:cBhvr>
                                        <p:cTn id="21" dur="3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9144000" cy="6858000"/>
          </a:xfrm>
        </p:spPr>
        <p:txBody>
          <a:bodyPr>
            <a:normAutofit/>
          </a:bodyPr>
          <a:lstStyle/>
          <a:p>
            <a:endParaRPr lang="fr-FR" sz="5400" b="1" dirty="0"/>
          </a:p>
        </p:txBody>
      </p:sp>
      <p:sp>
        <p:nvSpPr>
          <p:cNvPr id="3" name="Sous-titre 2"/>
          <p:cNvSpPr>
            <a:spLocks noGrp="1"/>
          </p:cNvSpPr>
          <p:nvPr>
            <p:ph type="subTitle" idx="1"/>
          </p:nvPr>
        </p:nvSpPr>
        <p:spPr>
          <a:xfrm flipH="1" flipV="1">
            <a:off x="9143999" y="6857999"/>
            <a:ext cx="45719" cy="45719"/>
          </a:xfrm>
        </p:spPr>
        <p:txBody>
          <a:bodyPr>
            <a:normAutofit fontScale="25000" lnSpcReduction="20000"/>
          </a:bodyPr>
          <a:lstStyle/>
          <a:p>
            <a:pPr algn="r"/>
            <a:endParaRPr lang="fr-FR" dirty="0"/>
          </a:p>
        </p:txBody>
      </p:sp>
      <p:sp>
        <p:nvSpPr>
          <p:cNvPr id="5" name="Ellipse 4"/>
          <p:cNvSpPr/>
          <p:nvPr/>
        </p:nvSpPr>
        <p:spPr>
          <a:xfrm>
            <a:off x="2123728" y="2276872"/>
            <a:ext cx="4752528" cy="24482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smtClean="0">
                <a:solidFill>
                  <a:srgbClr val="FF0000"/>
                </a:solidFill>
              </a:rPr>
              <a:t>LA SECURITE</a:t>
            </a:r>
            <a:endParaRPr lang="fr-FR" sz="4800" b="1" dirty="0">
              <a:solidFill>
                <a:srgbClr val="FF0000"/>
              </a:solidFill>
            </a:endParaRPr>
          </a:p>
        </p:txBody>
      </p:sp>
      <p:cxnSp>
        <p:nvCxnSpPr>
          <p:cNvPr id="7" name="Connecteur droit avec flèche 6"/>
          <p:cNvCxnSpPr>
            <a:stCxn id="5" idx="7"/>
          </p:cNvCxnSpPr>
          <p:nvPr/>
        </p:nvCxnSpPr>
        <p:spPr>
          <a:xfrm flipV="1">
            <a:off x="6180264" y="1700808"/>
            <a:ext cx="840008" cy="9346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a:stCxn id="5" idx="5"/>
          </p:cNvCxnSpPr>
          <p:nvPr/>
        </p:nvCxnSpPr>
        <p:spPr>
          <a:xfrm>
            <a:off x="6180264" y="4366603"/>
            <a:ext cx="840008" cy="7905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stCxn id="5" idx="3"/>
          </p:cNvCxnSpPr>
          <p:nvPr/>
        </p:nvCxnSpPr>
        <p:spPr>
          <a:xfrm flipH="1">
            <a:off x="1691680" y="4366603"/>
            <a:ext cx="1128040" cy="7185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stCxn id="5" idx="1"/>
          </p:cNvCxnSpPr>
          <p:nvPr/>
        </p:nvCxnSpPr>
        <p:spPr>
          <a:xfrm flipH="1" flipV="1">
            <a:off x="1691680" y="1916832"/>
            <a:ext cx="1128040" cy="7185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stCxn id="5" idx="0"/>
          </p:cNvCxnSpPr>
          <p:nvPr/>
        </p:nvCxnSpPr>
        <p:spPr>
          <a:xfrm flipV="1">
            <a:off x="4499992" y="1340768"/>
            <a:ext cx="0"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a:stCxn id="5" idx="4"/>
          </p:cNvCxnSpPr>
          <p:nvPr/>
        </p:nvCxnSpPr>
        <p:spPr>
          <a:xfrm>
            <a:off x="4499992" y="4725144"/>
            <a:ext cx="0"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3311859" y="319134"/>
            <a:ext cx="2520280" cy="830997"/>
          </a:xfrm>
          <a:prstGeom prst="rect">
            <a:avLst/>
          </a:prstGeom>
          <a:noFill/>
        </p:spPr>
        <p:txBody>
          <a:bodyPr wrap="square" rtlCol="0">
            <a:spAutoFit/>
          </a:bodyPr>
          <a:lstStyle/>
          <a:p>
            <a:r>
              <a:rPr lang="fr-FR" sz="2400" b="1" dirty="0" smtClean="0"/>
              <a:t>Entretien  mécanique</a:t>
            </a:r>
            <a:endParaRPr lang="fr-FR" sz="2400" b="1" dirty="0"/>
          </a:p>
        </p:txBody>
      </p:sp>
      <p:sp>
        <p:nvSpPr>
          <p:cNvPr id="20" name="ZoneTexte 19"/>
          <p:cNvSpPr txBox="1"/>
          <p:nvPr/>
        </p:nvSpPr>
        <p:spPr>
          <a:xfrm rot="300914">
            <a:off x="6516216" y="548680"/>
            <a:ext cx="2448272" cy="830997"/>
          </a:xfrm>
          <a:prstGeom prst="rect">
            <a:avLst/>
          </a:prstGeom>
          <a:noFill/>
        </p:spPr>
        <p:txBody>
          <a:bodyPr wrap="square" rtlCol="0">
            <a:spAutoFit/>
          </a:bodyPr>
          <a:lstStyle/>
          <a:p>
            <a:r>
              <a:rPr lang="fr-FR" sz="2400" b="1" dirty="0" smtClean="0"/>
              <a:t>Equipement vestimentaire</a:t>
            </a:r>
            <a:endParaRPr lang="fr-FR" sz="2400" b="1" dirty="0"/>
          </a:p>
        </p:txBody>
      </p:sp>
      <p:sp>
        <p:nvSpPr>
          <p:cNvPr id="24" name="ZoneTexte 23"/>
          <p:cNvSpPr txBox="1"/>
          <p:nvPr/>
        </p:nvSpPr>
        <p:spPr>
          <a:xfrm>
            <a:off x="7164288" y="4941168"/>
            <a:ext cx="1800200" cy="830997"/>
          </a:xfrm>
          <a:prstGeom prst="rect">
            <a:avLst/>
          </a:prstGeom>
          <a:noFill/>
        </p:spPr>
        <p:txBody>
          <a:bodyPr wrap="square" rtlCol="0">
            <a:spAutoFit/>
          </a:bodyPr>
          <a:lstStyle/>
          <a:p>
            <a:r>
              <a:rPr lang="fr-FR" sz="2400" b="1" dirty="0" smtClean="0"/>
              <a:t>Maitrise du vélo</a:t>
            </a:r>
            <a:endParaRPr lang="fr-FR" sz="2400" b="1" dirty="0"/>
          </a:p>
        </p:txBody>
      </p:sp>
      <p:sp>
        <p:nvSpPr>
          <p:cNvPr id="26" name="ZoneTexte 25"/>
          <p:cNvSpPr txBox="1"/>
          <p:nvPr/>
        </p:nvSpPr>
        <p:spPr>
          <a:xfrm>
            <a:off x="3419872" y="5661248"/>
            <a:ext cx="2592288" cy="830997"/>
          </a:xfrm>
          <a:prstGeom prst="rect">
            <a:avLst/>
          </a:prstGeom>
          <a:noFill/>
        </p:spPr>
        <p:txBody>
          <a:bodyPr wrap="square" rtlCol="0">
            <a:spAutoFit/>
          </a:bodyPr>
          <a:lstStyle/>
          <a:p>
            <a:r>
              <a:rPr lang="fr-FR" sz="2400" b="1" dirty="0" smtClean="0"/>
              <a:t>Maitrise de l’itinéraire</a:t>
            </a:r>
            <a:endParaRPr lang="fr-FR" sz="2400" b="1" dirty="0"/>
          </a:p>
        </p:txBody>
      </p:sp>
      <p:sp>
        <p:nvSpPr>
          <p:cNvPr id="27" name="ZoneTexte 26"/>
          <p:cNvSpPr txBox="1"/>
          <p:nvPr/>
        </p:nvSpPr>
        <p:spPr>
          <a:xfrm rot="21072888">
            <a:off x="468560" y="4729743"/>
            <a:ext cx="1907704" cy="707886"/>
          </a:xfrm>
          <a:prstGeom prst="rect">
            <a:avLst/>
          </a:prstGeom>
          <a:noFill/>
        </p:spPr>
        <p:txBody>
          <a:bodyPr wrap="square" rtlCol="0">
            <a:spAutoFit/>
          </a:bodyPr>
          <a:lstStyle/>
          <a:p>
            <a:r>
              <a:rPr lang="fr-FR" sz="2000" b="1" dirty="0" smtClean="0"/>
              <a:t>Gestion de l’effort</a:t>
            </a:r>
            <a:endParaRPr lang="fr-FR" sz="2000" b="1" dirty="0"/>
          </a:p>
        </p:txBody>
      </p:sp>
      <p:sp>
        <p:nvSpPr>
          <p:cNvPr id="28" name="ZoneTexte 27"/>
          <p:cNvSpPr txBox="1"/>
          <p:nvPr/>
        </p:nvSpPr>
        <p:spPr>
          <a:xfrm rot="21370289">
            <a:off x="394403" y="482879"/>
            <a:ext cx="2448272" cy="1015663"/>
          </a:xfrm>
          <a:prstGeom prst="rect">
            <a:avLst/>
          </a:prstGeom>
          <a:noFill/>
        </p:spPr>
        <p:txBody>
          <a:bodyPr wrap="square" rtlCol="0">
            <a:spAutoFit/>
          </a:bodyPr>
          <a:lstStyle/>
          <a:p>
            <a:r>
              <a:rPr lang="fr-FR" sz="2000" b="1" dirty="0" smtClean="0"/>
              <a:t>Déplacement individuel </a:t>
            </a:r>
          </a:p>
          <a:p>
            <a:r>
              <a:rPr lang="fr-FR" sz="2000" b="1" dirty="0" smtClean="0"/>
              <a:t>et collectif</a:t>
            </a:r>
            <a:endParaRPr lang="fr-FR" sz="2000" b="1" dirty="0"/>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250" fill="hold"/>
                                        <p:tgtEl>
                                          <p:spTgt spid="5"/>
                                        </p:tgtEl>
                                        <p:attrNameLst>
                                          <p:attrName>ppt_w</p:attrName>
                                        </p:attrNameLst>
                                      </p:cBhvr>
                                      <p:tavLst>
                                        <p:tav tm="0">
                                          <p:val>
                                            <p:fltVal val="0"/>
                                          </p:val>
                                        </p:tav>
                                        <p:tav tm="100000">
                                          <p:val>
                                            <p:strVal val="#ppt_w"/>
                                          </p:val>
                                        </p:tav>
                                      </p:tavLst>
                                    </p:anim>
                                    <p:anim calcmode="lin" valueType="num">
                                      <p:cBhvr>
                                        <p:cTn id="8" dur="1250" fill="hold"/>
                                        <p:tgtEl>
                                          <p:spTgt spid="5"/>
                                        </p:tgtEl>
                                        <p:attrNameLst>
                                          <p:attrName>ppt_h</p:attrName>
                                        </p:attrNameLst>
                                      </p:cBhvr>
                                      <p:tavLst>
                                        <p:tav tm="0">
                                          <p:val>
                                            <p:fltVal val="0"/>
                                          </p:val>
                                        </p:tav>
                                        <p:tav tm="100000">
                                          <p:val>
                                            <p:strVal val="#ppt_h"/>
                                          </p:val>
                                        </p:tav>
                                      </p:tavLst>
                                    </p:anim>
                                    <p:animEffect transition="in" filter="fade">
                                      <p:cBhvr>
                                        <p:cTn id="9" dur="1250"/>
                                        <p:tgtEl>
                                          <p:spTgt spid="5"/>
                                        </p:tgtEl>
                                      </p:cBhvr>
                                    </p:animEffect>
                                  </p:childTnLst>
                                </p:cTn>
                              </p:par>
                            </p:childTnLst>
                          </p:cTn>
                        </p:par>
                        <p:par>
                          <p:cTn id="10" fill="hold">
                            <p:stCondLst>
                              <p:cond delay="1250"/>
                            </p:stCondLst>
                            <p:childTnLst>
                              <p:par>
                                <p:cTn id="11" presetID="53" presetClass="entr" presetSubtype="16"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childTnLst>
                          </p:cTn>
                        </p:par>
                        <p:par>
                          <p:cTn id="16" fill="hold">
                            <p:stCondLst>
                              <p:cond delay="1750"/>
                            </p:stCondLst>
                            <p:childTnLst>
                              <p:par>
                                <p:cTn id="17" presetID="53" presetClass="entr" presetSubtype="16"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Effect transition="in" filter="fade">
                                      <p:cBhvr>
                                        <p:cTn id="21" dur="500"/>
                                        <p:tgtEl>
                                          <p:spTgt spid="19"/>
                                        </p:tgtEl>
                                      </p:cBhvr>
                                    </p:animEffect>
                                  </p:childTnLst>
                                </p:cTn>
                              </p:par>
                            </p:childTnLst>
                          </p:cTn>
                        </p:par>
                        <p:par>
                          <p:cTn id="22" fill="hold">
                            <p:stCondLst>
                              <p:cond delay="2250"/>
                            </p:stCondLst>
                            <p:childTnLst>
                              <p:par>
                                <p:cTn id="23" presetID="53" presetClass="entr" presetSubtype="16"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childTnLst>
                          </p:cTn>
                        </p:par>
                        <p:par>
                          <p:cTn id="28" fill="hold">
                            <p:stCondLst>
                              <p:cond delay="2750"/>
                            </p:stCondLst>
                            <p:childTnLst>
                              <p:par>
                                <p:cTn id="29" presetID="53" presetClass="entr" presetSubtype="16" fill="hold" grpId="0" nodeType="after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p:cTn id="31" dur="500" fill="hold"/>
                                        <p:tgtEl>
                                          <p:spTgt spid="27"/>
                                        </p:tgtEl>
                                        <p:attrNameLst>
                                          <p:attrName>ppt_w</p:attrName>
                                        </p:attrNameLst>
                                      </p:cBhvr>
                                      <p:tavLst>
                                        <p:tav tm="0">
                                          <p:val>
                                            <p:fltVal val="0"/>
                                          </p:val>
                                        </p:tav>
                                        <p:tav tm="100000">
                                          <p:val>
                                            <p:strVal val="#ppt_w"/>
                                          </p:val>
                                        </p:tav>
                                      </p:tavLst>
                                    </p:anim>
                                    <p:anim calcmode="lin" valueType="num">
                                      <p:cBhvr>
                                        <p:cTn id="32" dur="500" fill="hold"/>
                                        <p:tgtEl>
                                          <p:spTgt spid="27"/>
                                        </p:tgtEl>
                                        <p:attrNameLst>
                                          <p:attrName>ppt_h</p:attrName>
                                        </p:attrNameLst>
                                      </p:cBhvr>
                                      <p:tavLst>
                                        <p:tav tm="0">
                                          <p:val>
                                            <p:fltVal val="0"/>
                                          </p:val>
                                        </p:tav>
                                        <p:tav tm="100000">
                                          <p:val>
                                            <p:strVal val="#ppt_h"/>
                                          </p:val>
                                        </p:tav>
                                      </p:tavLst>
                                    </p:anim>
                                    <p:animEffect transition="in" filter="fade">
                                      <p:cBhvr>
                                        <p:cTn id="33" dur="500"/>
                                        <p:tgtEl>
                                          <p:spTgt spid="27"/>
                                        </p:tgtEl>
                                      </p:cBhvr>
                                    </p:animEffect>
                                  </p:childTnLst>
                                </p:cTn>
                              </p:par>
                            </p:childTnLst>
                          </p:cTn>
                        </p:par>
                        <p:par>
                          <p:cTn id="34" fill="hold">
                            <p:stCondLst>
                              <p:cond delay="3250"/>
                            </p:stCondLst>
                            <p:childTnLst>
                              <p:par>
                                <p:cTn id="35" presetID="53" presetClass="entr" presetSubtype="16" fill="hold" grpId="0" nodeType="after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500" fill="hold"/>
                                        <p:tgtEl>
                                          <p:spTgt spid="26"/>
                                        </p:tgtEl>
                                        <p:attrNameLst>
                                          <p:attrName>ppt_w</p:attrName>
                                        </p:attrNameLst>
                                      </p:cBhvr>
                                      <p:tavLst>
                                        <p:tav tm="0">
                                          <p:val>
                                            <p:fltVal val="0"/>
                                          </p:val>
                                        </p:tav>
                                        <p:tav tm="100000">
                                          <p:val>
                                            <p:strVal val="#ppt_w"/>
                                          </p:val>
                                        </p:tav>
                                      </p:tavLst>
                                    </p:anim>
                                    <p:anim calcmode="lin" valueType="num">
                                      <p:cBhvr>
                                        <p:cTn id="38" dur="500" fill="hold"/>
                                        <p:tgtEl>
                                          <p:spTgt spid="26"/>
                                        </p:tgtEl>
                                        <p:attrNameLst>
                                          <p:attrName>ppt_h</p:attrName>
                                        </p:attrNameLst>
                                      </p:cBhvr>
                                      <p:tavLst>
                                        <p:tav tm="0">
                                          <p:val>
                                            <p:fltVal val="0"/>
                                          </p:val>
                                        </p:tav>
                                        <p:tav tm="100000">
                                          <p:val>
                                            <p:strVal val="#ppt_h"/>
                                          </p:val>
                                        </p:tav>
                                      </p:tavLst>
                                    </p:anim>
                                    <p:animEffect transition="in" filter="fade">
                                      <p:cBhvr>
                                        <p:cTn id="39" dur="500"/>
                                        <p:tgtEl>
                                          <p:spTgt spid="26"/>
                                        </p:tgtEl>
                                      </p:cBhvr>
                                    </p:animEffect>
                                  </p:childTnLst>
                                </p:cTn>
                              </p:par>
                            </p:childTnLst>
                          </p:cTn>
                        </p:par>
                        <p:par>
                          <p:cTn id="40" fill="hold">
                            <p:stCondLst>
                              <p:cond delay="3750"/>
                            </p:stCondLst>
                            <p:childTnLst>
                              <p:par>
                                <p:cTn id="41" presetID="53" presetClass="entr" presetSubtype="16"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500" fill="hold"/>
                                        <p:tgtEl>
                                          <p:spTgt spid="24"/>
                                        </p:tgtEl>
                                        <p:attrNameLst>
                                          <p:attrName>ppt_w</p:attrName>
                                        </p:attrNameLst>
                                      </p:cBhvr>
                                      <p:tavLst>
                                        <p:tav tm="0">
                                          <p:val>
                                            <p:fltVal val="0"/>
                                          </p:val>
                                        </p:tav>
                                        <p:tav tm="100000">
                                          <p:val>
                                            <p:strVal val="#ppt_w"/>
                                          </p:val>
                                        </p:tav>
                                      </p:tavLst>
                                    </p:anim>
                                    <p:anim calcmode="lin" valueType="num">
                                      <p:cBhvr>
                                        <p:cTn id="44" dur="500" fill="hold"/>
                                        <p:tgtEl>
                                          <p:spTgt spid="24"/>
                                        </p:tgtEl>
                                        <p:attrNameLst>
                                          <p:attrName>ppt_h</p:attrName>
                                        </p:attrNameLst>
                                      </p:cBhvr>
                                      <p:tavLst>
                                        <p:tav tm="0">
                                          <p:val>
                                            <p:fltVal val="0"/>
                                          </p:val>
                                        </p:tav>
                                        <p:tav tm="100000">
                                          <p:val>
                                            <p:strVal val="#ppt_h"/>
                                          </p:val>
                                        </p:tav>
                                      </p:tavLst>
                                    </p:anim>
                                    <p:animEffect transition="in" filter="fade">
                                      <p:cBhvr>
                                        <p:cTn id="4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p:bldP spid="20" grpId="0"/>
      <p:bldP spid="24" grpId="0"/>
      <p:bldP spid="26" grpId="0"/>
      <p:bldP spid="27" grpId="0"/>
      <p:bldP spid="2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og.vialsace.eu/wp-content/uploads/2015/10/158px-France_road_sign_B52.svg_.png"/>
          <p:cNvPicPr>
            <a:picLocks noChangeAspect="1" noChangeArrowheads="1"/>
          </p:cNvPicPr>
          <p:nvPr/>
        </p:nvPicPr>
        <p:blipFill>
          <a:blip r:embed="rId2" cstate="print"/>
          <a:srcRect/>
          <a:stretch>
            <a:fillRect/>
          </a:stretch>
        </p:blipFill>
        <p:spPr bwMode="auto">
          <a:xfrm>
            <a:off x="323528" y="332656"/>
            <a:ext cx="1504950" cy="1381126"/>
          </a:xfrm>
          <a:prstGeom prst="rect">
            <a:avLst/>
          </a:prstGeom>
          <a:noFill/>
        </p:spPr>
      </p:pic>
      <p:sp>
        <p:nvSpPr>
          <p:cNvPr id="3" name="Rectangle 2"/>
          <p:cNvSpPr/>
          <p:nvPr/>
        </p:nvSpPr>
        <p:spPr>
          <a:xfrm>
            <a:off x="2051720" y="0"/>
            <a:ext cx="6912768" cy="2246769"/>
          </a:xfrm>
          <a:prstGeom prst="rect">
            <a:avLst/>
          </a:prstGeom>
        </p:spPr>
        <p:txBody>
          <a:bodyPr wrap="square">
            <a:spAutoFit/>
          </a:bodyPr>
          <a:lstStyle/>
          <a:p>
            <a:pPr algn="just"/>
            <a:r>
              <a:rPr lang="fr-FR" sz="2000" dirty="0" smtClean="0"/>
              <a:t>Une </a:t>
            </a:r>
            <a:r>
              <a:rPr lang="fr-FR" sz="2000" b="1" dirty="0" smtClean="0">
                <a:solidFill>
                  <a:srgbClr val="FFFF00"/>
                </a:solidFill>
              </a:rPr>
              <a:t>zone de rencontre</a:t>
            </a:r>
            <a:r>
              <a:rPr lang="fr-FR" sz="2000" dirty="0" smtClean="0">
                <a:solidFill>
                  <a:srgbClr val="FFFF00"/>
                </a:solidFill>
              </a:rPr>
              <a:t> </a:t>
            </a:r>
            <a:r>
              <a:rPr lang="fr-FR" sz="2000" dirty="0" smtClean="0"/>
              <a:t>est un espace (souvent un centre-ville ou un centre historique) où la priorité est donnée aux piétons (et non aux cyclistes) – ils n’ont d’ailleurs pas obligation de se déplacer sur les trottoirs s’il y en a – et où l’ensemble des usagers de la route doivent rouler à la vitesse maximale de 20km/h. Sauf indication contraire, la circulation est à double sens.</a:t>
            </a:r>
            <a:endParaRPr lang="fr-FR" sz="2000" dirty="0"/>
          </a:p>
        </p:txBody>
      </p:sp>
      <p:pic>
        <p:nvPicPr>
          <p:cNvPr id="1028" name="Picture 4" descr="http://blog.vialsace.eu/wp-content/uploads/2015/10/145px-C109_-_Aire_pi%C3%A9tonne.png"/>
          <p:cNvPicPr>
            <a:picLocks noChangeAspect="1" noChangeArrowheads="1"/>
          </p:cNvPicPr>
          <p:nvPr/>
        </p:nvPicPr>
        <p:blipFill>
          <a:blip r:embed="rId3" cstate="print"/>
          <a:srcRect/>
          <a:stretch>
            <a:fillRect/>
          </a:stretch>
        </p:blipFill>
        <p:spPr bwMode="auto">
          <a:xfrm>
            <a:off x="323528" y="2924944"/>
            <a:ext cx="1381125" cy="1381126"/>
          </a:xfrm>
          <a:prstGeom prst="rect">
            <a:avLst/>
          </a:prstGeom>
          <a:noFill/>
        </p:spPr>
      </p:pic>
      <p:sp>
        <p:nvSpPr>
          <p:cNvPr id="5" name="Rectangle 4"/>
          <p:cNvSpPr/>
          <p:nvPr/>
        </p:nvSpPr>
        <p:spPr>
          <a:xfrm>
            <a:off x="2123728" y="2924944"/>
            <a:ext cx="6840760" cy="1323439"/>
          </a:xfrm>
          <a:prstGeom prst="rect">
            <a:avLst/>
          </a:prstGeom>
        </p:spPr>
        <p:txBody>
          <a:bodyPr wrap="square">
            <a:spAutoFit/>
          </a:bodyPr>
          <a:lstStyle/>
          <a:p>
            <a:pPr algn="just"/>
            <a:r>
              <a:rPr lang="fr-FR" sz="2000" dirty="0" smtClean="0"/>
              <a:t>Dans une </a:t>
            </a:r>
            <a:r>
              <a:rPr lang="fr-FR" sz="2000" b="1" dirty="0" smtClean="0">
                <a:solidFill>
                  <a:srgbClr val="FFFF00"/>
                </a:solidFill>
              </a:rPr>
              <a:t>aire piétonne</a:t>
            </a:r>
            <a:r>
              <a:rPr lang="fr-FR" sz="2000" dirty="0" smtClean="0"/>
              <a:t>, les cyclistes ne doivent pas oublier que </a:t>
            </a:r>
            <a:r>
              <a:rPr lang="fr-FR" sz="2000" b="1" dirty="0" smtClean="0">
                <a:solidFill>
                  <a:srgbClr val="FFFF00"/>
                </a:solidFill>
              </a:rPr>
              <a:t>ce sont les piétons qui y sont prioritaires</a:t>
            </a:r>
            <a:r>
              <a:rPr lang="fr-FR" sz="2000" dirty="0" smtClean="0"/>
              <a:t> : d’ailleurs, ils doivent circuler à allure du pas et ne pas gêner les piétons.</a:t>
            </a:r>
            <a:endParaRPr lang="fr-FR" sz="2000" dirty="0"/>
          </a:p>
        </p:txBody>
      </p:sp>
      <p:pic>
        <p:nvPicPr>
          <p:cNvPr id="1030" name="Picture 6" descr="Voie verte"/>
          <p:cNvPicPr>
            <a:picLocks noChangeAspect="1" noChangeArrowheads="1"/>
          </p:cNvPicPr>
          <p:nvPr/>
        </p:nvPicPr>
        <p:blipFill>
          <a:blip r:embed="rId4" cstate="print"/>
          <a:srcRect/>
          <a:stretch>
            <a:fillRect/>
          </a:stretch>
        </p:blipFill>
        <p:spPr bwMode="auto">
          <a:xfrm>
            <a:off x="323528" y="5190484"/>
            <a:ext cx="1390650" cy="1381126"/>
          </a:xfrm>
          <a:prstGeom prst="rect">
            <a:avLst/>
          </a:prstGeom>
          <a:noFill/>
        </p:spPr>
      </p:pic>
      <p:sp>
        <p:nvSpPr>
          <p:cNvPr id="7" name="Rectangle 6"/>
          <p:cNvSpPr/>
          <p:nvPr/>
        </p:nvSpPr>
        <p:spPr>
          <a:xfrm>
            <a:off x="2051720" y="5224547"/>
            <a:ext cx="6696744" cy="1015663"/>
          </a:xfrm>
          <a:prstGeom prst="rect">
            <a:avLst/>
          </a:prstGeom>
        </p:spPr>
        <p:txBody>
          <a:bodyPr wrap="square">
            <a:spAutoFit/>
          </a:bodyPr>
          <a:lstStyle/>
          <a:p>
            <a:pPr algn="just"/>
            <a:r>
              <a:rPr lang="fr-FR" sz="2000" dirty="0" smtClean="0"/>
              <a:t>Une </a:t>
            </a:r>
            <a:r>
              <a:rPr lang="fr-FR" sz="2000" b="1" dirty="0" smtClean="0">
                <a:solidFill>
                  <a:srgbClr val="FFFF00"/>
                </a:solidFill>
              </a:rPr>
              <a:t>voie verte</a:t>
            </a:r>
            <a:r>
              <a:rPr lang="fr-FR" sz="2000" dirty="0" smtClean="0">
                <a:solidFill>
                  <a:srgbClr val="FFFF00"/>
                </a:solidFill>
              </a:rPr>
              <a:t> </a:t>
            </a:r>
            <a:r>
              <a:rPr lang="fr-FR" sz="2000" dirty="0" smtClean="0"/>
              <a:t>est une route exclusivement réservée à la circulation des véhicules non motorisés, des piétons et des cavaliers.</a:t>
            </a:r>
            <a:endParaRPr lang="fr-FR" sz="2000" dirty="0"/>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3000"/>
                                        <p:tgtEl>
                                          <p:spTgt spid="3"/>
                                        </p:tgtEl>
                                      </p:cBhvr>
                                    </p:animEffect>
                                    <p:anim calcmode="lin" valueType="num">
                                      <p:cBhvr>
                                        <p:cTn id="11" dur="3000" fill="hold"/>
                                        <p:tgtEl>
                                          <p:spTgt spid="3"/>
                                        </p:tgtEl>
                                        <p:attrNameLst>
                                          <p:attrName>ppt_x</p:attrName>
                                        </p:attrNameLst>
                                      </p:cBhvr>
                                      <p:tavLst>
                                        <p:tav tm="0">
                                          <p:val>
                                            <p:strVal val="#ppt_x"/>
                                          </p:val>
                                        </p:tav>
                                        <p:tav tm="100000">
                                          <p:val>
                                            <p:strVal val="#ppt_x"/>
                                          </p:val>
                                        </p:tav>
                                      </p:tavLst>
                                    </p:anim>
                                    <p:anim calcmode="lin" valueType="num">
                                      <p:cBhvr>
                                        <p:cTn id="12" dur="3000" fill="hold"/>
                                        <p:tgtEl>
                                          <p:spTgt spid="3"/>
                                        </p:tgtEl>
                                        <p:attrNameLst>
                                          <p:attrName>ppt_y</p:attrName>
                                        </p:attrNameLst>
                                      </p:cBhvr>
                                      <p:tavLst>
                                        <p:tav tm="0">
                                          <p:val>
                                            <p:strVal val="#ppt_y+.1"/>
                                          </p:val>
                                        </p:tav>
                                        <p:tav tm="100000">
                                          <p:val>
                                            <p:strVal val="#ppt_y"/>
                                          </p:val>
                                        </p:tav>
                                      </p:tavLst>
                                    </p:anim>
                                  </p:childTnLst>
                                </p:cTn>
                              </p:par>
                            </p:childTnLst>
                          </p:cTn>
                        </p:par>
                        <p:par>
                          <p:cTn id="13" fill="hold">
                            <p:stCondLst>
                              <p:cond delay="3000"/>
                            </p:stCondLst>
                            <p:childTnLst>
                              <p:par>
                                <p:cTn id="14" presetID="6" presetClass="entr" presetSubtype="16" fill="hold" nodeType="afterEffect">
                                  <p:stCondLst>
                                    <p:cond delay="5000"/>
                                  </p:stCondLst>
                                  <p:childTnLst>
                                    <p:set>
                                      <p:cBhvr>
                                        <p:cTn id="15" dur="1" fill="hold">
                                          <p:stCondLst>
                                            <p:cond delay="0"/>
                                          </p:stCondLst>
                                        </p:cTn>
                                        <p:tgtEl>
                                          <p:spTgt spid="1028"/>
                                        </p:tgtEl>
                                        <p:attrNameLst>
                                          <p:attrName>style.visibility</p:attrName>
                                        </p:attrNameLst>
                                      </p:cBhvr>
                                      <p:to>
                                        <p:strVal val="visible"/>
                                      </p:to>
                                    </p:set>
                                    <p:animEffect transition="in" filter="circle(in)">
                                      <p:cBhvr>
                                        <p:cTn id="16" dur="2000"/>
                                        <p:tgtEl>
                                          <p:spTgt spid="1028"/>
                                        </p:tgtEl>
                                      </p:cBhvr>
                                    </p:animEffect>
                                  </p:childTnLst>
                                </p:cTn>
                              </p:par>
                            </p:childTnLst>
                          </p:cTn>
                        </p:par>
                        <p:par>
                          <p:cTn id="17" fill="hold">
                            <p:stCondLst>
                              <p:cond delay="10000"/>
                            </p:stCondLst>
                            <p:childTnLst>
                              <p:par>
                                <p:cTn id="18" presetID="42"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3000"/>
                                        <p:tgtEl>
                                          <p:spTgt spid="5"/>
                                        </p:tgtEl>
                                      </p:cBhvr>
                                    </p:animEffect>
                                    <p:anim calcmode="lin" valueType="num">
                                      <p:cBhvr>
                                        <p:cTn id="21" dur="3000" fill="hold"/>
                                        <p:tgtEl>
                                          <p:spTgt spid="5"/>
                                        </p:tgtEl>
                                        <p:attrNameLst>
                                          <p:attrName>ppt_x</p:attrName>
                                        </p:attrNameLst>
                                      </p:cBhvr>
                                      <p:tavLst>
                                        <p:tav tm="0">
                                          <p:val>
                                            <p:strVal val="#ppt_x"/>
                                          </p:val>
                                        </p:tav>
                                        <p:tav tm="100000">
                                          <p:val>
                                            <p:strVal val="#ppt_x"/>
                                          </p:val>
                                        </p:tav>
                                      </p:tavLst>
                                    </p:anim>
                                    <p:anim calcmode="lin" valueType="num">
                                      <p:cBhvr>
                                        <p:cTn id="22" dur="3000" fill="hold"/>
                                        <p:tgtEl>
                                          <p:spTgt spid="5"/>
                                        </p:tgtEl>
                                        <p:attrNameLst>
                                          <p:attrName>ppt_y</p:attrName>
                                        </p:attrNameLst>
                                      </p:cBhvr>
                                      <p:tavLst>
                                        <p:tav tm="0">
                                          <p:val>
                                            <p:strVal val="#ppt_y+.1"/>
                                          </p:val>
                                        </p:tav>
                                        <p:tav tm="100000">
                                          <p:val>
                                            <p:strVal val="#ppt_y"/>
                                          </p:val>
                                        </p:tav>
                                      </p:tavLst>
                                    </p:anim>
                                  </p:childTnLst>
                                </p:cTn>
                              </p:par>
                            </p:childTnLst>
                          </p:cTn>
                        </p:par>
                        <p:par>
                          <p:cTn id="23" fill="hold">
                            <p:stCondLst>
                              <p:cond delay="13000"/>
                            </p:stCondLst>
                            <p:childTnLst>
                              <p:par>
                                <p:cTn id="24" presetID="6" presetClass="entr" presetSubtype="16" fill="hold" nodeType="afterEffect">
                                  <p:stCondLst>
                                    <p:cond delay="0"/>
                                  </p:stCondLst>
                                  <p:childTnLst>
                                    <p:set>
                                      <p:cBhvr>
                                        <p:cTn id="25" dur="1" fill="hold">
                                          <p:stCondLst>
                                            <p:cond delay="0"/>
                                          </p:stCondLst>
                                        </p:cTn>
                                        <p:tgtEl>
                                          <p:spTgt spid="1030"/>
                                        </p:tgtEl>
                                        <p:attrNameLst>
                                          <p:attrName>style.visibility</p:attrName>
                                        </p:attrNameLst>
                                      </p:cBhvr>
                                      <p:to>
                                        <p:strVal val="visible"/>
                                      </p:to>
                                    </p:set>
                                    <p:animEffect transition="in" filter="circle(in)">
                                      <p:cBhvr>
                                        <p:cTn id="26" dur="2000"/>
                                        <p:tgtEl>
                                          <p:spTgt spid="1030"/>
                                        </p:tgtEl>
                                      </p:cBhvr>
                                    </p:animEffect>
                                  </p:childTnLst>
                                </p:cTn>
                              </p:par>
                            </p:childTnLst>
                          </p:cTn>
                        </p:par>
                        <p:par>
                          <p:cTn id="27" fill="hold">
                            <p:stCondLst>
                              <p:cond delay="15000"/>
                            </p:stCondLst>
                            <p:childTnLst>
                              <p:par>
                                <p:cTn id="28" presetID="42" presetClass="entr" presetSubtype="0"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3000"/>
                                        <p:tgtEl>
                                          <p:spTgt spid="7"/>
                                        </p:tgtEl>
                                      </p:cBhvr>
                                    </p:animEffect>
                                    <p:anim calcmode="lin" valueType="num">
                                      <p:cBhvr>
                                        <p:cTn id="31" dur="3000" fill="hold"/>
                                        <p:tgtEl>
                                          <p:spTgt spid="7"/>
                                        </p:tgtEl>
                                        <p:attrNameLst>
                                          <p:attrName>ppt_x</p:attrName>
                                        </p:attrNameLst>
                                      </p:cBhvr>
                                      <p:tavLst>
                                        <p:tav tm="0">
                                          <p:val>
                                            <p:strVal val="#ppt_x"/>
                                          </p:val>
                                        </p:tav>
                                        <p:tav tm="100000">
                                          <p:val>
                                            <p:strVal val="#ppt_x"/>
                                          </p:val>
                                        </p:tav>
                                      </p:tavLst>
                                    </p:anim>
                                    <p:anim calcmode="lin" valueType="num">
                                      <p:cBhvr>
                                        <p:cTn id="32" dur="3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339752" y="188640"/>
            <a:ext cx="4248472" cy="1077218"/>
          </a:xfrm>
          <a:prstGeom prst="rect">
            <a:avLst/>
          </a:prstGeom>
          <a:noFill/>
        </p:spPr>
        <p:txBody>
          <a:bodyPr wrap="square" rtlCol="0">
            <a:spAutoFit/>
          </a:bodyPr>
          <a:lstStyle/>
          <a:p>
            <a:pPr algn="ctr"/>
            <a:r>
              <a:rPr lang="fr-FR" sz="3200" b="1" dirty="0" smtClean="0">
                <a:solidFill>
                  <a:srgbClr val="FFFF00"/>
                </a:solidFill>
              </a:rPr>
              <a:t>EN CAS D’ACCIDENT</a:t>
            </a:r>
          </a:p>
          <a:p>
            <a:pPr algn="ctr"/>
            <a:r>
              <a:rPr lang="fr-FR" sz="3200" b="1" dirty="0" smtClean="0">
                <a:solidFill>
                  <a:srgbClr val="FFFF00"/>
                </a:solidFill>
              </a:rPr>
              <a:t>QUE FAIRE?</a:t>
            </a:r>
            <a:endParaRPr lang="fr-FR" sz="3200" b="1" dirty="0">
              <a:solidFill>
                <a:srgbClr val="FFFF00"/>
              </a:solidFill>
            </a:endParaRPr>
          </a:p>
        </p:txBody>
      </p:sp>
      <p:sp>
        <p:nvSpPr>
          <p:cNvPr id="18" name="ZoneTexte 17"/>
          <p:cNvSpPr txBox="1"/>
          <p:nvPr/>
        </p:nvSpPr>
        <p:spPr>
          <a:xfrm>
            <a:off x="607356" y="3549718"/>
            <a:ext cx="1933200" cy="523220"/>
          </a:xfrm>
          <a:prstGeom prst="rect">
            <a:avLst/>
          </a:prstGeom>
          <a:noFill/>
        </p:spPr>
        <p:txBody>
          <a:bodyPr wrap="square" rtlCol="0">
            <a:spAutoFit/>
          </a:bodyPr>
          <a:lstStyle/>
          <a:p>
            <a:r>
              <a:rPr lang="fr-FR" sz="2800" b="1" dirty="0" smtClean="0">
                <a:solidFill>
                  <a:srgbClr val="FF0000"/>
                </a:solidFill>
              </a:rPr>
              <a:t>PROTEGER</a:t>
            </a:r>
            <a:endParaRPr lang="fr-FR" sz="2800" b="1" dirty="0">
              <a:solidFill>
                <a:srgbClr val="FF0000"/>
              </a:solidFill>
            </a:endParaRPr>
          </a:p>
        </p:txBody>
      </p:sp>
      <p:sp>
        <p:nvSpPr>
          <p:cNvPr id="19" name="ZoneTexte 18"/>
          <p:cNvSpPr txBox="1"/>
          <p:nvPr/>
        </p:nvSpPr>
        <p:spPr>
          <a:xfrm>
            <a:off x="3603971" y="3549718"/>
            <a:ext cx="1720034" cy="523220"/>
          </a:xfrm>
          <a:prstGeom prst="rect">
            <a:avLst/>
          </a:prstGeom>
          <a:noFill/>
        </p:spPr>
        <p:txBody>
          <a:bodyPr wrap="square" rtlCol="0">
            <a:spAutoFit/>
          </a:bodyPr>
          <a:lstStyle/>
          <a:p>
            <a:pPr algn="ctr"/>
            <a:r>
              <a:rPr lang="fr-FR" sz="2800" b="1" dirty="0" smtClean="0">
                <a:solidFill>
                  <a:srgbClr val="FF0000"/>
                </a:solidFill>
              </a:rPr>
              <a:t>ALERTER</a:t>
            </a:r>
            <a:endParaRPr lang="fr-FR" sz="2800" b="1" dirty="0">
              <a:solidFill>
                <a:srgbClr val="FF0000"/>
              </a:solidFill>
            </a:endParaRPr>
          </a:p>
        </p:txBody>
      </p:sp>
      <p:sp>
        <p:nvSpPr>
          <p:cNvPr id="20" name="ZoneTexte 19"/>
          <p:cNvSpPr txBox="1"/>
          <p:nvPr/>
        </p:nvSpPr>
        <p:spPr>
          <a:xfrm>
            <a:off x="6361873" y="3499352"/>
            <a:ext cx="2160240" cy="584775"/>
          </a:xfrm>
          <a:prstGeom prst="rect">
            <a:avLst/>
          </a:prstGeom>
          <a:noFill/>
        </p:spPr>
        <p:txBody>
          <a:bodyPr wrap="square" rtlCol="0">
            <a:spAutoFit/>
          </a:bodyPr>
          <a:lstStyle/>
          <a:p>
            <a:r>
              <a:rPr lang="fr-FR" sz="3200" b="1" dirty="0" smtClean="0">
                <a:solidFill>
                  <a:srgbClr val="FF0000"/>
                </a:solidFill>
              </a:rPr>
              <a:t>SECOURIR</a:t>
            </a:r>
            <a:endParaRPr lang="fr-FR" sz="3200" b="1" dirty="0">
              <a:solidFill>
                <a:srgbClr val="FF0000"/>
              </a:solidFill>
            </a:endParaRPr>
          </a:p>
        </p:txBody>
      </p:sp>
      <p:sp>
        <p:nvSpPr>
          <p:cNvPr id="21" name="ZoneTexte 20"/>
          <p:cNvSpPr txBox="1"/>
          <p:nvPr/>
        </p:nvSpPr>
        <p:spPr>
          <a:xfrm>
            <a:off x="755576" y="4378640"/>
            <a:ext cx="1584176" cy="1015663"/>
          </a:xfrm>
          <a:prstGeom prst="rect">
            <a:avLst/>
          </a:prstGeom>
          <a:noFill/>
        </p:spPr>
        <p:txBody>
          <a:bodyPr wrap="square" rtlCol="0">
            <a:spAutoFit/>
          </a:bodyPr>
          <a:lstStyle/>
          <a:p>
            <a:pPr algn="ctr"/>
            <a:r>
              <a:rPr lang="fr-FR" sz="2000" b="1" dirty="0" smtClean="0">
                <a:solidFill>
                  <a:srgbClr val="FFFF00"/>
                </a:solidFill>
              </a:rPr>
              <a:t>EVITER UN AUTRE ACCIDENT</a:t>
            </a:r>
            <a:endParaRPr lang="fr-FR" sz="2000" b="1" dirty="0">
              <a:solidFill>
                <a:srgbClr val="FFFF00"/>
              </a:solidFill>
            </a:endParaRPr>
          </a:p>
        </p:txBody>
      </p:sp>
      <p:sp>
        <p:nvSpPr>
          <p:cNvPr id="22" name="ZoneTexte 21"/>
          <p:cNvSpPr txBox="1"/>
          <p:nvPr/>
        </p:nvSpPr>
        <p:spPr>
          <a:xfrm>
            <a:off x="3019159" y="4407193"/>
            <a:ext cx="3033673" cy="1015663"/>
          </a:xfrm>
          <a:prstGeom prst="rect">
            <a:avLst/>
          </a:prstGeom>
          <a:noFill/>
        </p:spPr>
        <p:txBody>
          <a:bodyPr wrap="square" rtlCol="0">
            <a:spAutoFit/>
          </a:bodyPr>
          <a:lstStyle/>
          <a:p>
            <a:pPr algn="ctr"/>
            <a:r>
              <a:rPr lang="fr-FR" sz="2000" b="1" dirty="0" smtClean="0">
                <a:solidFill>
                  <a:srgbClr val="FFFF00"/>
                </a:solidFill>
              </a:rPr>
              <a:t>GENDARMERIE</a:t>
            </a:r>
          </a:p>
          <a:p>
            <a:pPr algn="ctr"/>
            <a:r>
              <a:rPr lang="fr-FR" sz="2000" b="1" dirty="0" smtClean="0">
                <a:solidFill>
                  <a:srgbClr val="FFFF00"/>
                </a:solidFill>
              </a:rPr>
              <a:t>POMPIERS</a:t>
            </a:r>
          </a:p>
          <a:p>
            <a:pPr algn="ctr"/>
            <a:r>
              <a:rPr lang="fr-FR" sz="2000" b="1" dirty="0" smtClean="0">
                <a:solidFill>
                  <a:srgbClr val="FFFF00"/>
                </a:solidFill>
              </a:rPr>
              <a:t>SAMU</a:t>
            </a:r>
            <a:endParaRPr lang="fr-FR" sz="2000" b="1" dirty="0">
              <a:solidFill>
                <a:srgbClr val="FFFF00"/>
              </a:solidFill>
            </a:endParaRPr>
          </a:p>
        </p:txBody>
      </p:sp>
      <p:sp>
        <p:nvSpPr>
          <p:cNvPr id="23" name="ZoneTexte 22"/>
          <p:cNvSpPr txBox="1"/>
          <p:nvPr/>
        </p:nvSpPr>
        <p:spPr>
          <a:xfrm>
            <a:off x="6683335" y="4305047"/>
            <a:ext cx="1656184" cy="1015663"/>
          </a:xfrm>
          <a:prstGeom prst="rect">
            <a:avLst/>
          </a:prstGeom>
          <a:noFill/>
        </p:spPr>
        <p:txBody>
          <a:bodyPr wrap="square" rtlCol="0">
            <a:spAutoFit/>
          </a:bodyPr>
          <a:lstStyle/>
          <a:p>
            <a:pPr algn="ctr"/>
            <a:r>
              <a:rPr lang="fr-FR" sz="2000" b="1" dirty="0" smtClean="0">
                <a:solidFill>
                  <a:srgbClr val="FFFF00"/>
                </a:solidFill>
              </a:rPr>
              <a:t>FAIRE LES</a:t>
            </a:r>
          </a:p>
          <a:p>
            <a:pPr algn="ctr"/>
            <a:r>
              <a:rPr lang="fr-FR" sz="2000" b="1" dirty="0" smtClean="0">
                <a:solidFill>
                  <a:srgbClr val="FFFF00"/>
                </a:solidFill>
              </a:rPr>
              <a:t>GESTES QUI</a:t>
            </a:r>
          </a:p>
          <a:p>
            <a:pPr algn="ctr"/>
            <a:r>
              <a:rPr lang="fr-FR" sz="2000" b="1" dirty="0" smtClean="0">
                <a:solidFill>
                  <a:srgbClr val="FFFF00"/>
                </a:solidFill>
              </a:rPr>
              <a:t>SAUVENT</a:t>
            </a:r>
            <a:endParaRPr lang="fr-FR" sz="2000" b="1" dirty="0">
              <a:solidFill>
                <a:srgbClr val="FFFF00"/>
              </a:solidFill>
            </a:endParaRPr>
          </a:p>
        </p:txBody>
      </p:sp>
      <p:sp>
        <p:nvSpPr>
          <p:cNvPr id="12" name="Flèche vers le bas 11"/>
          <p:cNvSpPr/>
          <p:nvPr/>
        </p:nvSpPr>
        <p:spPr>
          <a:xfrm>
            <a:off x="1331640" y="213285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a:off x="4283968" y="2207351"/>
            <a:ext cx="504056"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vers le bas 14"/>
          <p:cNvSpPr/>
          <p:nvPr/>
        </p:nvSpPr>
        <p:spPr>
          <a:xfrm>
            <a:off x="7079379" y="2207351"/>
            <a:ext cx="432048" cy="864096"/>
          </a:xfrm>
          <a:prstGeom prst="downArrow">
            <a:avLst>
              <a:gd name="adj1" fmla="val 50000"/>
              <a:gd name="adj2" fmla="val 516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childTnLst>
                          </p:cTn>
                        </p:par>
                        <p:par>
                          <p:cTn id="11" fill="hold">
                            <p:stCondLst>
                              <p:cond delay="2000"/>
                            </p:stCondLst>
                            <p:childTnLst>
                              <p:par>
                                <p:cTn id="12" presetID="53" presetClass="entr" presetSubtype="16"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par>
                          <p:cTn id="17" fill="hold">
                            <p:stCondLst>
                              <p:cond delay="2500"/>
                            </p:stCondLst>
                            <p:childTnLst>
                              <p:par>
                                <p:cTn id="18" presetID="31"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1000" fill="hold"/>
                                        <p:tgtEl>
                                          <p:spTgt spid="18"/>
                                        </p:tgtEl>
                                        <p:attrNameLst>
                                          <p:attrName>ppt_w</p:attrName>
                                        </p:attrNameLst>
                                      </p:cBhvr>
                                      <p:tavLst>
                                        <p:tav tm="0">
                                          <p:val>
                                            <p:fltVal val="0"/>
                                          </p:val>
                                        </p:tav>
                                        <p:tav tm="100000">
                                          <p:val>
                                            <p:strVal val="#ppt_w"/>
                                          </p:val>
                                        </p:tav>
                                      </p:tavLst>
                                    </p:anim>
                                    <p:anim calcmode="lin" valueType="num">
                                      <p:cBhvr>
                                        <p:cTn id="21" dur="1000" fill="hold"/>
                                        <p:tgtEl>
                                          <p:spTgt spid="18"/>
                                        </p:tgtEl>
                                        <p:attrNameLst>
                                          <p:attrName>ppt_h</p:attrName>
                                        </p:attrNameLst>
                                      </p:cBhvr>
                                      <p:tavLst>
                                        <p:tav tm="0">
                                          <p:val>
                                            <p:fltVal val="0"/>
                                          </p:val>
                                        </p:tav>
                                        <p:tav tm="100000">
                                          <p:val>
                                            <p:strVal val="#ppt_h"/>
                                          </p:val>
                                        </p:tav>
                                      </p:tavLst>
                                    </p:anim>
                                    <p:anim calcmode="lin" valueType="num">
                                      <p:cBhvr>
                                        <p:cTn id="22" dur="1000" fill="hold"/>
                                        <p:tgtEl>
                                          <p:spTgt spid="18"/>
                                        </p:tgtEl>
                                        <p:attrNameLst>
                                          <p:attrName>style.rotation</p:attrName>
                                        </p:attrNameLst>
                                      </p:cBhvr>
                                      <p:tavLst>
                                        <p:tav tm="0">
                                          <p:val>
                                            <p:fltVal val="90"/>
                                          </p:val>
                                        </p:tav>
                                        <p:tav tm="100000">
                                          <p:val>
                                            <p:fltVal val="0"/>
                                          </p:val>
                                        </p:tav>
                                      </p:tavLst>
                                    </p:anim>
                                    <p:animEffect transition="in" filter="fade">
                                      <p:cBhvr>
                                        <p:cTn id="23" dur="1000"/>
                                        <p:tgtEl>
                                          <p:spTgt spid="18"/>
                                        </p:tgtEl>
                                      </p:cBhvr>
                                    </p:animEffect>
                                  </p:childTnLst>
                                </p:cTn>
                              </p:par>
                            </p:childTnLst>
                          </p:cTn>
                        </p:par>
                        <p:par>
                          <p:cTn id="24" fill="hold">
                            <p:stCondLst>
                              <p:cond delay="3500"/>
                            </p:stCondLst>
                            <p:childTnLst>
                              <p:par>
                                <p:cTn id="25" presetID="6" presetClass="entr" presetSubtype="16"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2000"/>
                                        <p:tgtEl>
                                          <p:spTgt spid="21"/>
                                        </p:tgtEl>
                                      </p:cBhvr>
                                    </p:animEffect>
                                  </p:childTnLst>
                                </p:cTn>
                              </p:par>
                            </p:childTnLst>
                          </p:cTn>
                        </p:par>
                        <p:par>
                          <p:cTn id="28" fill="hold">
                            <p:stCondLst>
                              <p:cond delay="5500"/>
                            </p:stCondLst>
                            <p:childTnLst>
                              <p:par>
                                <p:cTn id="29" presetID="53" presetClass="entr" presetSubtype="16"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childTnLst>
                          </p:cTn>
                        </p:par>
                        <p:par>
                          <p:cTn id="34" fill="hold">
                            <p:stCondLst>
                              <p:cond delay="6000"/>
                            </p:stCondLst>
                            <p:childTnLst>
                              <p:par>
                                <p:cTn id="35" presetID="31" presetClass="entr" presetSubtype="0"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1000" fill="hold"/>
                                        <p:tgtEl>
                                          <p:spTgt spid="19"/>
                                        </p:tgtEl>
                                        <p:attrNameLst>
                                          <p:attrName>ppt_w</p:attrName>
                                        </p:attrNameLst>
                                      </p:cBhvr>
                                      <p:tavLst>
                                        <p:tav tm="0">
                                          <p:val>
                                            <p:fltVal val="0"/>
                                          </p:val>
                                        </p:tav>
                                        <p:tav tm="100000">
                                          <p:val>
                                            <p:strVal val="#ppt_w"/>
                                          </p:val>
                                        </p:tav>
                                      </p:tavLst>
                                    </p:anim>
                                    <p:anim calcmode="lin" valueType="num">
                                      <p:cBhvr>
                                        <p:cTn id="38" dur="1000" fill="hold"/>
                                        <p:tgtEl>
                                          <p:spTgt spid="19"/>
                                        </p:tgtEl>
                                        <p:attrNameLst>
                                          <p:attrName>ppt_h</p:attrName>
                                        </p:attrNameLst>
                                      </p:cBhvr>
                                      <p:tavLst>
                                        <p:tav tm="0">
                                          <p:val>
                                            <p:fltVal val="0"/>
                                          </p:val>
                                        </p:tav>
                                        <p:tav tm="100000">
                                          <p:val>
                                            <p:strVal val="#ppt_h"/>
                                          </p:val>
                                        </p:tav>
                                      </p:tavLst>
                                    </p:anim>
                                    <p:anim calcmode="lin" valueType="num">
                                      <p:cBhvr>
                                        <p:cTn id="39" dur="1000" fill="hold"/>
                                        <p:tgtEl>
                                          <p:spTgt spid="19"/>
                                        </p:tgtEl>
                                        <p:attrNameLst>
                                          <p:attrName>style.rotation</p:attrName>
                                        </p:attrNameLst>
                                      </p:cBhvr>
                                      <p:tavLst>
                                        <p:tav tm="0">
                                          <p:val>
                                            <p:fltVal val="90"/>
                                          </p:val>
                                        </p:tav>
                                        <p:tav tm="100000">
                                          <p:val>
                                            <p:fltVal val="0"/>
                                          </p:val>
                                        </p:tav>
                                      </p:tavLst>
                                    </p:anim>
                                    <p:animEffect transition="in" filter="fade">
                                      <p:cBhvr>
                                        <p:cTn id="40" dur="1000"/>
                                        <p:tgtEl>
                                          <p:spTgt spid="19"/>
                                        </p:tgtEl>
                                      </p:cBhvr>
                                    </p:animEffect>
                                  </p:childTnLst>
                                </p:cTn>
                              </p:par>
                            </p:childTnLst>
                          </p:cTn>
                        </p:par>
                        <p:par>
                          <p:cTn id="41" fill="hold">
                            <p:stCondLst>
                              <p:cond delay="7000"/>
                            </p:stCondLst>
                            <p:childTnLst>
                              <p:par>
                                <p:cTn id="42" presetID="6" presetClass="entr" presetSubtype="16"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circle(in)">
                                      <p:cBhvr>
                                        <p:cTn id="44" dur="2000"/>
                                        <p:tgtEl>
                                          <p:spTgt spid="22"/>
                                        </p:tgtEl>
                                      </p:cBhvr>
                                    </p:animEffect>
                                  </p:childTnLst>
                                </p:cTn>
                              </p:par>
                            </p:childTnLst>
                          </p:cTn>
                        </p:par>
                        <p:par>
                          <p:cTn id="45" fill="hold">
                            <p:stCondLst>
                              <p:cond delay="9000"/>
                            </p:stCondLst>
                            <p:childTnLst>
                              <p:par>
                                <p:cTn id="46" presetID="6" presetClass="entr" presetSubtype="16"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circle(in)">
                                      <p:cBhvr>
                                        <p:cTn id="48" dur="2000"/>
                                        <p:tgtEl>
                                          <p:spTgt spid="15"/>
                                        </p:tgtEl>
                                      </p:cBhvr>
                                    </p:animEffect>
                                  </p:childTnLst>
                                </p:cTn>
                              </p:par>
                            </p:childTnLst>
                          </p:cTn>
                        </p:par>
                        <p:par>
                          <p:cTn id="49" fill="hold">
                            <p:stCondLst>
                              <p:cond delay="11000"/>
                            </p:stCondLst>
                            <p:childTnLst>
                              <p:par>
                                <p:cTn id="50" presetID="31" presetClass="entr" presetSubtype="0" fill="hold" grpId="0" nodeType="afterEffect">
                                  <p:stCondLst>
                                    <p:cond delay="0"/>
                                  </p:stCondLst>
                                  <p:childTnLst>
                                    <p:set>
                                      <p:cBhvr>
                                        <p:cTn id="51" dur="1" fill="hold">
                                          <p:stCondLst>
                                            <p:cond delay="0"/>
                                          </p:stCondLst>
                                        </p:cTn>
                                        <p:tgtEl>
                                          <p:spTgt spid="20"/>
                                        </p:tgtEl>
                                        <p:attrNameLst>
                                          <p:attrName>style.visibility</p:attrName>
                                        </p:attrNameLst>
                                      </p:cBhvr>
                                      <p:to>
                                        <p:strVal val="visible"/>
                                      </p:to>
                                    </p:set>
                                    <p:anim calcmode="lin" valueType="num">
                                      <p:cBhvr>
                                        <p:cTn id="52" dur="1000" fill="hold"/>
                                        <p:tgtEl>
                                          <p:spTgt spid="20"/>
                                        </p:tgtEl>
                                        <p:attrNameLst>
                                          <p:attrName>ppt_w</p:attrName>
                                        </p:attrNameLst>
                                      </p:cBhvr>
                                      <p:tavLst>
                                        <p:tav tm="0">
                                          <p:val>
                                            <p:fltVal val="0"/>
                                          </p:val>
                                        </p:tav>
                                        <p:tav tm="100000">
                                          <p:val>
                                            <p:strVal val="#ppt_w"/>
                                          </p:val>
                                        </p:tav>
                                      </p:tavLst>
                                    </p:anim>
                                    <p:anim calcmode="lin" valueType="num">
                                      <p:cBhvr>
                                        <p:cTn id="53" dur="1000" fill="hold"/>
                                        <p:tgtEl>
                                          <p:spTgt spid="20"/>
                                        </p:tgtEl>
                                        <p:attrNameLst>
                                          <p:attrName>ppt_h</p:attrName>
                                        </p:attrNameLst>
                                      </p:cBhvr>
                                      <p:tavLst>
                                        <p:tav tm="0">
                                          <p:val>
                                            <p:fltVal val="0"/>
                                          </p:val>
                                        </p:tav>
                                        <p:tav tm="100000">
                                          <p:val>
                                            <p:strVal val="#ppt_h"/>
                                          </p:val>
                                        </p:tav>
                                      </p:tavLst>
                                    </p:anim>
                                    <p:anim calcmode="lin" valueType="num">
                                      <p:cBhvr>
                                        <p:cTn id="54" dur="1000" fill="hold"/>
                                        <p:tgtEl>
                                          <p:spTgt spid="20"/>
                                        </p:tgtEl>
                                        <p:attrNameLst>
                                          <p:attrName>style.rotation</p:attrName>
                                        </p:attrNameLst>
                                      </p:cBhvr>
                                      <p:tavLst>
                                        <p:tav tm="0">
                                          <p:val>
                                            <p:fltVal val="90"/>
                                          </p:val>
                                        </p:tav>
                                        <p:tav tm="100000">
                                          <p:val>
                                            <p:fltVal val="0"/>
                                          </p:val>
                                        </p:tav>
                                      </p:tavLst>
                                    </p:anim>
                                    <p:animEffect transition="in" filter="fade">
                                      <p:cBhvr>
                                        <p:cTn id="55" dur="1000"/>
                                        <p:tgtEl>
                                          <p:spTgt spid="20"/>
                                        </p:tgtEl>
                                      </p:cBhvr>
                                    </p:animEffect>
                                  </p:childTnLst>
                                </p:cTn>
                              </p:par>
                            </p:childTnLst>
                          </p:cTn>
                        </p:par>
                        <p:par>
                          <p:cTn id="56" fill="hold">
                            <p:stCondLst>
                              <p:cond delay="12000"/>
                            </p:stCondLst>
                            <p:childTnLst>
                              <p:par>
                                <p:cTn id="57" presetID="6" presetClass="entr" presetSubtype="16" fill="hold" grpId="0" nodeType="after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circle(in)">
                                      <p:cBhvr>
                                        <p:cTn id="59"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12"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43608" y="2420888"/>
            <a:ext cx="8964488" cy="369332"/>
          </a:xfrm>
          <a:prstGeom prst="rect">
            <a:avLst/>
          </a:prstGeom>
          <a:noFill/>
        </p:spPr>
        <p:txBody>
          <a:bodyPr wrap="square" rtlCol="0">
            <a:spAutoFit/>
          </a:bodyPr>
          <a:lstStyle/>
          <a:p>
            <a:endParaRPr lang="fr-FR" dirty="0"/>
          </a:p>
        </p:txBody>
      </p:sp>
      <p:sp>
        <p:nvSpPr>
          <p:cNvPr id="5" name="ZoneTexte 4"/>
          <p:cNvSpPr txBox="1"/>
          <p:nvPr/>
        </p:nvSpPr>
        <p:spPr>
          <a:xfrm rot="10800000" flipV="1">
            <a:off x="179512" y="332657"/>
            <a:ext cx="8424936" cy="584775"/>
          </a:xfrm>
          <a:prstGeom prst="rect">
            <a:avLst/>
          </a:prstGeom>
          <a:noFill/>
        </p:spPr>
        <p:txBody>
          <a:bodyPr wrap="square" rtlCol="0">
            <a:spAutoFit/>
          </a:bodyPr>
          <a:lstStyle/>
          <a:p>
            <a:pPr algn="ctr"/>
            <a:r>
              <a:rPr lang="fr-FR" sz="3200" b="1" dirty="0" smtClean="0">
                <a:solidFill>
                  <a:srgbClr val="FF0000"/>
                </a:solidFill>
              </a:rPr>
              <a:t>ENTRETIEN MECANIQUE</a:t>
            </a:r>
            <a:endParaRPr lang="fr-FR" sz="3200" b="1" dirty="0">
              <a:solidFill>
                <a:srgbClr val="FF0000"/>
              </a:solidFill>
            </a:endParaRPr>
          </a:p>
        </p:txBody>
      </p:sp>
      <p:sp>
        <p:nvSpPr>
          <p:cNvPr id="6" name="ZoneTexte 5"/>
          <p:cNvSpPr txBox="1"/>
          <p:nvPr/>
        </p:nvSpPr>
        <p:spPr>
          <a:xfrm rot="10800000" flipV="1">
            <a:off x="539552" y="1412776"/>
            <a:ext cx="8388424" cy="4201150"/>
          </a:xfrm>
          <a:prstGeom prst="rect">
            <a:avLst/>
          </a:prstGeom>
          <a:noFill/>
        </p:spPr>
        <p:txBody>
          <a:bodyPr wrap="square" rtlCol="0">
            <a:spAutoFit/>
          </a:bodyPr>
          <a:lstStyle/>
          <a:p>
            <a:r>
              <a:rPr lang="fr-FR" sz="2400" b="1" dirty="0" smtClean="0"/>
              <a:t>Etat général du vélo et particulièrement :</a:t>
            </a:r>
          </a:p>
          <a:p>
            <a:endParaRPr lang="fr-FR" sz="1100" b="1" dirty="0" smtClean="0"/>
          </a:p>
          <a:p>
            <a:r>
              <a:rPr lang="fr-FR" sz="2400" b="1" dirty="0" smtClean="0">
                <a:solidFill>
                  <a:srgbClr val="FF0000"/>
                </a:solidFill>
              </a:rPr>
              <a:t>PNEUS  :     </a:t>
            </a:r>
            <a:r>
              <a:rPr lang="fr-FR" sz="2400" b="1" dirty="0" smtClean="0"/>
              <a:t>Gonflage, usure</a:t>
            </a:r>
          </a:p>
          <a:p>
            <a:endParaRPr lang="fr-FR" sz="1100" b="1" dirty="0" smtClean="0"/>
          </a:p>
          <a:p>
            <a:r>
              <a:rPr lang="fr-FR" sz="2400" b="1" dirty="0" smtClean="0">
                <a:solidFill>
                  <a:srgbClr val="FF0000"/>
                </a:solidFill>
              </a:rPr>
              <a:t>FREINS  :     </a:t>
            </a:r>
            <a:r>
              <a:rPr lang="fr-FR" sz="2400" b="1" dirty="0" smtClean="0"/>
              <a:t>Réglage, usure patins, nettoyage jantes,</a:t>
            </a:r>
          </a:p>
          <a:p>
            <a:r>
              <a:rPr lang="fr-FR" sz="2400" b="1" dirty="0" smtClean="0"/>
              <a:t>               vérification circuit huile pour freins à disques</a:t>
            </a:r>
          </a:p>
          <a:p>
            <a:endParaRPr lang="fr-FR" sz="1100" b="1" dirty="0" smtClean="0"/>
          </a:p>
          <a:p>
            <a:r>
              <a:rPr lang="fr-FR" sz="2400" b="1" dirty="0" smtClean="0">
                <a:solidFill>
                  <a:srgbClr val="FF0000"/>
                </a:solidFill>
              </a:rPr>
              <a:t>LUMIERES : </a:t>
            </a:r>
            <a:r>
              <a:rPr lang="fr-FR" sz="2400" b="1" dirty="0" smtClean="0"/>
              <a:t>avant(couleur blanche), arrière (rouge)</a:t>
            </a:r>
          </a:p>
          <a:p>
            <a:endParaRPr lang="fr-FR" sz="1100" b="1" dirty="0" smtClean="0"/>
          </a:p>
          <a:p>
            <a:r>
              <a:rPr lang="fr-FR" sz="2400" b="1" dirty="0" smtClean="0">
                <a:solidFill>
                  <a:srgbClr val="FF0000"/>
                </a:solidFill>
              </a:rPr>
              <a:t>CHAINE : </a:t>
            </a:r>
            <a:r>
              <a:rPr lang="fr-FR" sz="2400" b="1" dirty="0" smtClean="0"/>
              <a:t>lubrification, usure</a:t>
            </a:r>
          </a:p>
          <a:p>
            <a:endParaRPr lang="fr-FR" sz="1100" b="1" dirty="0" smtClean="0"/>
          </a:p>
          <a:p>
            <a:r>
              <a:rPr lang="fr-FR" sz="2400" b="1" dirty="0" smtClean="0">
                <a:solidFill>
                  <a:srgbClr val="FF0000"/>
                </a:solidFill>
              </a:rPr>
              <a:t>ROUES  :</a:t>
            </a:r>
            <a:r>
              <a:rPr lang="fr-FR" sz="2400" b="1" dirty="0" smtClean="0"/>
              <a:t>  blocages, voilage, le rayonnage, usure</a:t>
            </a:r>
          </a:p>
          <a:p>
            <a:endParaRPr lang="fr-FR" sz="1100" b="1" dirty="0" smtClean="0"/>
          </a:p>
          <a:p>
            <a:r>
              <a:rPr lang="fr-FR" sz="2400" b="1" dirty="0" smtClean="0">
                <a:solidFill>
                  <a:srgbClr val="FF0000"/>
                </a:solidFill>
              </a:rPr>
              <a:t>SELLE ET GUIDON : </a:t>
            </a:r>
            <a:r>
              <a:rPr lang="fr-FR" sz="2400" b="1" dirty="0" smtClean="0"/>
              <a:t>serrage  </a:t>
            </a:r>
            <a:endParaRPr lang="fr-FR" sz="2400" b="1" dirty="0"/>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par>
                          <p:cTn id="10" fill="hold">
                            <p:stCondLst>
                              <p:cond delay="1500"/>
                            </p:stCondLst>
                            <p:childTnLst>
                              <p:par>
                                <p:cTn id="11" presetID="53" presetClass="entr" presetSubtype="16"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500" fill="hold"/>
                                        <p:tgtEl>
                                          <p:spTgt spid="6"/>
                                        </p:tgtEl>
                                        <p:attrNameLst>
                                          <p:attrName>ppt_w</p:attrName>
                                        </p:attrNameLst>
                                      </p:cBhvr>
                                      <p:tavLst>
                                        <p:tav tm="0">
                                          <p:val>
                                            <p:fltVal val="0"/>
                                          </p:val>
                                        </p:tav>
                                        <p:tav tm="100000">
                                          <p:val>
                                            <p:strVal val="#ppt_w"/>
                                          </p:val>
                                        </p:tav>
                                      </p:tavLst>
                                    </p:anim>
                                    <p:anim calcmode="lin" valueType="num">
                                      <p:cBhvr>
                                        <p:cTn id="14" dur="1500" fill="hold"/>
                                        <p:tgtEl>
                                          <p:spTgt spid="6"/>
                                        </p:tgtEl>
                                        <p:attrNameLst>
                                          <p:attrName>ppt_h</p:attrName>
                                        </p:attrNameLst>
                                      </p:cBhvr>
                                      <p:tavLst>
                                        <p:tav tm="0">
                                          <p:val>
                                            <p:fltVal val="0"/>
                                          </p:val>
                                        </p:tav>
                                        <p:tav tm="100000">
                                          <p:val>
                                            <p:strVal val="#ppt_h"/>
                                          </p:val>
                                        </p:tav>
                                      </p:tavLst>
                                    </p:anim>
                                    <p:animEffect transition="in" filter="fade">
                                      <p:cBhvr>
                                        <p:cTn id="15"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59632" y="0"/>
            <a:ext cx="6696744" cy="584775"/>
          </a:xfrm>
          <a:prstGeom prst="rect">
            <a:avLst/>
          </a:prstGeom>
          <a:noFill/>
        </p:spPr>
        <p:txBody>
          <a:bodyPr wrap="square" rtlCol="0">
            <a:spAutoFit/>
          </a:bodyPr>
          <a:lstStyle/>
          <a:p>
            <a:pPr algn="ctr"/>
            <a:r>
              <a:rPr lang="fr-FR" sz="2800" b="1" dirty="0" smtClean="0">
                <a:solidFill>
                  <a:srgbClr val="FF0000"/>
                </a:solidFill>
              </a:rPr>
              <a:t>EQUIPEMENT </a:t>
            </a:r>
            <a:r>
              <a:rPr lang="fr-FR" sz="3200" b="1" dirty="0" smtClean="0">
                <a:solidFill>
                  <a:srgbClr val="FF0000"/>
                </a:solidFill>
              </a:rPr>
              <a:t>VESTIMENTAIRE</a:t>
            </a:r>
            <a:endParaRPr lang="fr-FR" sz="3200" b="1" dirty="0">
              <a:solidFill>
                <a:srgbClr val="FF0000"/>
              </a:solidFill>
            </a:endParaRPr>
          </a:p>
        </p:txBody>
      </p:sp>
      <p:sp>
        <p:nvSpPr>
          <p:cNvPr id="3" name="ZoneTexte 2"/>
          <p:cNvSpPr txBox="1"/>
          <p:nvPr/>
        </p:nvSpPr>
        <p:spPr>
          <a:xfrm>
            <a:off x="0" y="692696"/>
            <a:ext cx="9144000" cy="4447371"/>
          </a:xfrm>
          <a:prstGeom prst="rect">
            <a:avLst/>
          </a:prstGeom>
          <a:noFill/>
        </p:spPr>
        <p:txBody>
          <a:bodyPr wrap="square" rtlCol="0">
            <a:spAutoFit/>
          </a:bodyPr>
          <a:lstStyle/>
          <a:p>
            <a:r>
              <a:rPr lang="fr-FR" sz="2400" b="1" dirty="0" smtClean="0">
                <a:solidFill>
                  <a:srgbClr val="FF0000"/>
                </a:solidFill>
              </a:rPr>
              <a:t>Visibilité  :  </a:t>
            </a:r>
            <a:r>
              <a:rPr lang="fr-FR" sz="2400" b="1" dirty="0" smtClean="0"/>
              <a:t>éviter le noir, porter des vêtements clairs</a:t>
            </a:r>
          </a:p>
          <a:p>
            <a:r>
              <a:rPr lang="fr-FR" sz="2400" b="1" dirty="0" smtClean="0"/>
              <a:t>                   gilet fluorescent (</a:t>
            </a:r>
            <a:r>
              <a:rPr lang="fr-FR" b="1" dirty="0" smtClean="0"/>
              <a:t>de nuit, temps sombre, brouillard)</a:t>
            </a:r>
            <a:endParaRPr lang="fr-FR" sz="2400" b="1" dirty="0" smtClean="0"/>
          </a:p>
          <a:p>
            <a:endParaRPr lang="fr-FR" sz="1100" b="1" dirty="0" smtClean="0"/>
          </a:p>
          <a:p>
            <a:r>
              <a:rPr lang="fr-FR" sz="2400" b="1" dirty="0" smtClean="0">
                <a:solidFill>
                  <a:srgbClr val="FF0000"/>
                </a:solidFill>
              </a:rPr>
              <a:t>Protection  :    </a:t>
            </a:r>
            <a:r>
              <a:rPr lang="fr-FR" sz="2400" b="1" dirty="0" smtClean="0"/>
              <a:t>- gants (en cas de chute)</a:t>
            </a:r>
          </a:p>
          <a:p>
            <a:r>
              <a:rPr lang="fr-FR" sz="2400" b="1" dirty="0" smtClean="0"/>
              <a:t>                        - lunettes (contre le soleil, le froid, les</a:t>
            </a:r>
          </a:p>
          <a:p>
            <a:r>
              <a:rPr lang="fr-FR" sz="2400" b="1" dirty="0" smtClean="0"/>
              <a:t>                           insectes ou saletés..)</a:t>
            </a:r>
          </a:p>
          <a:p>
            <a:r>
              <a:rPr lang="fr-FR" sz="2400" b="1" dirty="0" smtClean="0"/>
              <a:t>                        - Casque (bien positionné et attaché </a:t>
            </a:r>
          </a:p>
          <a:p>
            <a:r>
              <a:rPr lang="fr-FR" sz="2400" b="1" dirty="0" smtClean="0"/>
              <a:t>                          correctement et penser à le changer)</a:t>
            </a:r>
          </a:p>
          <a:p>
            <a:r>
              <a:rPr lang="fr-FR" dirty="0" smtClean="0"/>
              <a:t>                        </a:t>
            </a:r>
            <a:endParaRPr lang="fr-FR" u="sng" dirty="0" smtClean="0"/>
          </a:p>
          <a:p>
            <a:r>
              <a:rPr lang="fr-FR" dirty="0" smtClean="0">
                <a:solidFill>
                  <a:srgbClr val="FFFF00"/>
                </a:solidFill>
              </a:rPr>
              <a:t>         </a:t>
            </a:r>
            <a:r>
              <a:rPr lang="fr-FR" sz="2400" b="1" dirty="0" smtClean="0">
                <a:solidFill>
                  <a:srgbClr val="FFFF00"/>
                </a:solidFill>
              </a:rPr>
              <a:t>-</a:t>
            </a:r>
            <a:r>
              <a:rPr lang="fr-FR" sz="2400" b="1" u="sng" dirty="0" smtClean="0">
                <a:solidFill>
                  <a:srgbClr val="FFFF00"/>
                </a:solidFill>
              </a:rPr>
              <a:t>Tout casque ayant subit un choc doit être changé</a:t>
            </a:r>
            <a:r>
              <a:rPr lang="fr-FR" dirty="0" smtClean="0">
                <a:solidFill>
                  <a:srgbClr val="FFFF00"/>
                </a:solidFill>
              </a:rPr>
              <a:t>                                                </a:t>
            </a:r>
            <a:endParaRPr lang="fr-FR" u="sng" dirty="0" smtClean="0">
              <a:solidFill>
                <a:srgbClr val="FFFF00"/>
              </a:solidFill>
            </a:endParaRPr>
          </a:p>
          <a:p>
            <a:r>
              <a:rPr lang="fr-FR" dirty="0" smtClean="0">
                <a:solidFill>
                  <a:srgbClr val="FFFF00"/>
                </a:solidFill>
              </a:rPr>
              <a:t>                                    </a:t>
            </a:r>
          </a:p>
          <a:p>
            <a:endParaRPr lang="fr-FR" sz="1400" dirty="0" smtClean="0"/>
          </a:p>
          <a:p>
            <a:endParaRPr lang="fr-FR" sz="3200" dirty="0">
              <a:solidFill>
                <a:srgbClr val="FF0000"/>
              </a:solidFill>
            </a:endParaRPr>
          </a:p>
        </p:txBody>
      </p:sp>
      <p:pic>
        <p:nvPicPr>
          <p:cNvPr id="10242" name="Picture 2"/>
          <p:cNvPicPr>
            <a:picLocks noChangeAspect="1" noChangeArrowheads="1"/>
          </p:cNvPicPr>
          <p:nvPr/>
        </p:nvPicPr>
        <p:blipFill>
          <a:blip r:embed="rId2" cstate="print"/>
          <a:srcRect/>
          <a:stretch>
            <a:fillRect/>
          </a:stretch>
        </p:blipFill>
        <p:spPr bwMode="auto">
          <a:xfrm>
            <a:off x="2286000" y="4293096"/>
            <a:ext cx="4644007" cy="2420888"/>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0" fill="hold">
                            <p:stCondLst>
                              <p:cond delay="2500"/>
                            </p:stCondLst>
                            <p:childTnLst>
                              <p:par>
                                <p:cTn id="21" presetID="2" presetClass="entr" presetSubtype="4"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5" fill="hold">
                            <p:stCondLst>
                              <p:cond delay="3500"/>
                            </p:stCondLst>
                            <p:childTnLst>
                              <p:par>
                                <p:cTn id="26" presetID="2" presetClass="entr" presetSubtype="4" fill="hold" nodeType="after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0" fill="hold">
                            <p:stCondLst>
                              <p:cond delay="4500"/>
                            </p:stCondLst>
                            <p:childTnLst>
                              <p:par>
                                <p:cTn id="31" presetID="2" presetClass="entr" presetSubtype="4" fill="hold"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5" fill="hold">
                            <p:stCondLst>
                              <p:cond delay="5500"/>
                            </p:stCondLst>
                            <p:childTnLst>
                              <p:par>
                                <p:cTn id="36" presetID="2" presetClass="entr" presetSubtype="4" fill="hold" nodeType="after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40" fill="hold">
                            <p:stCondLst>
                              <p:cond delay="6500"/>
                            </p:stCondLst>
                            <p:childTnLst>
                              <p:par>
                                <p:cTn id="41" presetID="2" presetClass="entr" presetSubtype="4" fill="hold" nodeType="after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5" fill="hold">
                            <p:stCondLst>
                              <p:cond delay="7500"/>
                            </p:stCondLst>
                            <p:childTnLst>
                              <p:par>
                                <p:cTn id="46" presetID="45" presetClass="entr" presetSubtype="0" fill="hold" nodeType="after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Effect transition="in" filter="fade">
                                      <p:cBhvr>
                                        <p:cTn id="48" dur="2000"/>
                                        <p:tgtEl>
                                          <p:spTgt spid="3">
                                            <p:txEl>
                                              <p:pRg st="9" end="9"/>
                                            </p:txEl>
                                          </p:spTgt>
                                        </p:tgtEl>
                                      </p:cBhvr>
                                    </p:animEffect>
                                    <p:anim calcmode="lin" valueType="num">
                                      <p:cBhvr>
                                        <p:cTn id="49" dur="2000" fill="hold"/>
                                        <p:tgtEl>
                                          <p:spTgt spid="3">
                                            <p:txEl>
                                              <p:pRg st="9" end="9"/>
                                            </p:txEl>
                                          </p:spTgt>
                                        </p:tgtEl>
                                        <p:attrNameLst>
                                          <p:attrName>ppt_w</p:attrName>
                                        </p:attrNameLst>
                                      </p:cBhvr>
                                      <p:tavLst>
                                        <p:tav tm="0" fmla="#ppt_w*sin(2.5*pi*$)">
                                          <p:val>
                                            <p:fltVal val="0"/>
                                          </p:val>
                                        </p:tav>
                                        <p:tav tm="100000">
                                          <p:val>
                                            <p:fltVal val="1"/>
                                          </p:val>
                                        </p:tav>
                                      </p:tavLst>
                                    </p:anim>
                                    <p:anim calcmode="lin" valueType="num">
                                      <p:cBhvr>
                                        <p:cTn id="50" dur="2000" fill="hold"/>
                                        <p:tgtEl>
                                          <p:spTgt spid="3">
                                            <p:txEl>
                                              <p:pRg st="9" end="9"/>
                                            </p:txEl>
                                          </p:spTgt>
                                        </p:tgtEl>
                                        <p:attrNameLst>
                                          <p:attrName>ppt_h</p:attrName>
                                        </p:attrNameLst>
                                      </p:cBhvr>
                                      <p:tavLst>
                                        <p:tav tm="0">
                                          <p:val>
                                            <p:strVal val="#ppt_h"/>
                                          </p:val>
                                        </p:tav>
                                        <p:tav tm="100000">
                                          <p:val>
                                            <p:strVal val="#ppt_h"/>
                                          </p:val>
                                        </p:tav>
                                      </p:tavLst>
                                    </p:anim>
                                  </p:childTnLst>
                                </p:cTn>
                              </p:par>
                            </p:childTnLst>
                          </p:cTn>
                        </p:par>
                        <p:par>
                          <p:cTn id="51" fill="hold">
                            <p:stCondLst>
                              <p:cond delay="9500"/>
                            </p:stCondLst>
                            <p:childTnLst>
                              <p:par>
                                <p:cTn id="52" presetID="2" presetClass="entr" presetSubtype="4" fill="hold" nodeType="after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 calcmode="lin" valueType="num">
                                      <p:cBhvr additive="base">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5"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56" fill="hold">
                            <p:stCondLst>
                              <p:cond delay="10500"/>
                            </p:stCondLst>
                            <p:childTnLst>
                              <p:par>
                                <p:cTn id="57" presetID="21" presetClass="entr" presetSubtype="1" fill="hold" nodeType="afterEffect">
                                  <p:stCondLst>
                                    <p:cond delay="0"/>
                                  </p:stCondLst>
                                  <p:childTnLst>
                                    <p:set>
                                      <p:cBhvr>
                                        <p:cTn id="58" dur="1" fill="hold">
                                          <p:stCondLst>
                                            <p:cond delay="0"/>
                                          </p:stCondLst>
                                        </p:cTn>
                                        <p:tgtEl>
                                          <p:spTgt spid="10242"/>
                                        </p:tgtEl>
                                        <p:attrNameLst>
                                          <p:attrName>style.visibility</p:attrName>
                                        </p:attrNameLst>
                                      </p:cBhvr>
                                      <p:to>
                                        <p:strVal val="visible"/>
                                      </p:to>
                                    </p:set>
                                    <p:animEffect transition="in" filter="wheel(1)">
                                      <p:cBhvr>
                                        <p:cTn id="59" dur="2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620688"/>
            <a:ext cx="7056784" cy="4647426"/>
          </a:xfrm>
          <a:prstGeom prst="rect">
            <a:avLst/>
          </a:prstGeom>
        </p:spPr>
        <p:txBody>
          <a:bodyPr wrap="square">
            <a:spAutoFit/>
          </a:bodyPr>
          <a:lstStyle/>
          <a:p>
            <a:endParaRPr lang="fr-FR" sz="2400" b="1" dirty="0" smtClean="0">
              <a:solidFill>
                <a:srgbClr val="FF0000"/>
              </a:solidFill>
            </a:endParaRPr>
          </a:p>
          <a:p>
            <a:endParaRPr lang="fr-FR" sz="2400" b="1" dirty="0">
              <a:solidFill>
                <a:srgbClr val="FF0000"/>
              </a:solidFill>
            </a:endParaRPr>
          </a:p>
          <a:p>
            <a:r>
              <a:rPr lang="fr-FR" sz="4000" b="1" dirty="0" smtClean="0">
                <a:solidFill>
                  <a:srgbClr val="FF0000"/>
                </a:solidFill>
              </a:rPr>
              <a:t>Papiers à emporter : </a:t>
            </a:r>
          </a:p>
          <a:p>
            <a:pPr marL="342900" indent="-342900">
              <a:buFontTx/>
              <a:buChar char="-"/>
            </a:pPr>
            <a:r>
              <a:rPr lang="fr-FR" sz="2400" b="1" dirty="0" smtClean="0"/>
              <a:t>carte d’identité, </a:t>
            </a:r>
          </a:p>
          <a:p>
            <a:pPr marL="342900" indent="-342900">
              <a:buFontTx/>
              <a:buChar char="-"/>
            </a:pPr>
            <a:r>
              <a:rPr lang="fr-FR" sz="2400" b="1" dirty="0" smtClean="0"/>
              <a:t>carte vitale, </a:t>
            </a:r>
          </a:p>
          <a:p>
            <a:pPr marL="342900" indent="-342900">
              <a:buFontTx/>
              <a:buChar char="-"/>
            </a:pPr>
            <a:r>
              <a:rPr lang="fr-FR" sz="2400" b="1" dirty="0" smtClean="0"/>
              <a:t>licence, </a:t>
            </a:r>
          </a:p>
          <a:p>
            <a:pPr marL="342900" indent="-342900">
              <a:buFontTx/>
              <a:buChar char="-"/>
            </a:pPr>
            <a:r>
              <a:rPr lang="fr-FR" sz="2400" b="1" dirty="0" smtClean="0"/>
              <a:t>groupe sanguin, </a:t>
            </a:r>
          </a:p>
          <a:p>
            <a:pPr marL="342900" indent="-342900">
              <a:buFontTx/>
              <a:buChar char="-"/>
            </a:pPr>
            <a:r>
              <a:rPr lang="fr-FR" sz="2400" b="1" dirty="0" smtClean="0"/>
              <a:t>personne à prévenir (tel), </a:t>
            </a:r>
          </a:p>
          <a:p>
            <a:pPr marL="342900" indent="-342900">
              <a:buFontTx/>
              <a:buChar char="-"/>
            </a:pPr>
            <a:r>
              <a:rPr lang="fr-FR" sz="2400" b="1" dirty="0" smtClean="0"/>
              <a:t>contre indication en cas d’hospitalisation….                                    </a:t>
            </a:r>
          </a:p>
          <a:p>
            <a:endParaRPr lang="fr-FR" sz="3200" dirty="0" smtClean="0"/>
          </a:p>
          <a:p>
            <a:r>
              <a:rPr lang="fr-FR" sz="3200" b="1" dirty="0" smtClean="0">
                <a:solidFill>
                  <a:srgbClr val="FF0000"/>
                </a:solidFill>
              </a:rPr>
              <a:t>Téléphone portable</a:t>
            </a:r>
            <a:endParaRPr lang="fr-FR" sz="3200" b="1" dirty="0"/>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circle(in)">
                                      <p:cBhvr>
                                        <p:cTn id="7" dur="2000"/>
                                        <p:tgtEl>
                                          <p:spTgt spid="2">
                                            <p:txEl>
                                              <p:pRg st="2" end="2"/>
                                            </p:txEl>
                                          </p:spTgt>
                                        </p:tgtEl>
                                      </p:cBhvr>
                                    </p:animEffect>
                                  </p:childTnLst>
                                </p:cTn>
                              </p:par>
                            </p:childTnLst>
                          </p:cTn>
                        </p:par>
                        <p:par>
                          <p:cTn id="8" fill="hold">
                            <p:stCondLst>
                              <p:cond delay="2000"/>
                            </p:stCondLst>
                            <p:childTnLst>
                              <p:par>
                                <p:cTn id="9" presetID="14" presetClass="entr" presetSubtype="10"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1" dur="500"/>
                                        <p:tgtEl>
                                          <p:spTgt spid="2">
                                            <p:txEl>
                                              <p:pRg st="3" end="3"/>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4" dur="500"/>
                                        <p:tgtEl>
                                          <p:spTgt spid="2">
                                            <p:txEl>
                                              <p:pRg st="4" end="4"/>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7" dur="500"/>
                                        <p:tgtEl>
                                          <p:spTgt spid="2">
                                            <p:txEl>
                                              <p:pRg st="5" end="5"/>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20" dur="500"/>
                                        <p:tgtEl>
                                          <p:spTgt spid="2">
                                            <p:txEl>
                                              <p:pRg st="6" end="6"/>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animEffect transition="in" filter="randombar(horizontal)">
                                      <p:cBhvr>
                                        <p:cTn id="23" dur="500"/>
                                        <p:tgtEl>
                                          <p:spTgt spid="2">
                                            <p:txEl>
                                              <p:pRg st="7" end="7"/>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2">
                                            <p:txEl>
                                              <p:pRg st="8" end="8"/>
                                            </p:txEl>
                                          </p:spTgt>
                                        </p:tgtEl>
                                        <p:attrNameLst>
                                          <p:attrName>style.visibility</p:attrName>
                                        </p:attrNameLst>
                                      </p:cBhvr>
                                      <p:to>
                                        <p:strVal val="visible"/>
                                      </p:to>
                                    </p:set>
                                    <p:animEffect transition="in" filter="randombar(horizontal)">
                                      <p:cBhvr>
                                        <p:cTn id="26" dur="500"/>
                                        <p:tgtEl>
                                          <p:spTgt spid="2">
                                            <p:txEl>
                                              <p:pRg st="8" end="8"/>
                                            </p:txEl>
                                          </p:spTgt>
                                        </p:tgtEl>
                                      </p:cBhvr>
                                    </p:animEffect>
                                  </p:childTnLst>
                                </p:cTn>
                              </p:par>
                            </p:childTnLst>
                          </p:cTn>
                        </p:par>
                        <p:par>
                          <p:cTn id="27" fill="hold">
                            <p:stCondLst>
                              <p:cond delay="2500"/>
                            </p:stCondLst>
                            <p:childTnLst>
                              <p:par>
                                <p:cTn id="28" presetID="53" presetClass="entr" presetSubtype="16" fill="hold" nodeType="afterEffect">
                                  <p:stCondLst>
                                    <p:cond delay="0"/>
                                  </p:stCondLst>
                                  <p:childTnLst>
                                    <p:set>
                                      <p:cBhvr>
                                        <p:cTn id="29" dur="1" fill="hold">
                                          <p:stCondLst>
                                            <p:cond delay="0"/>
                                          </p:stCondLst>
                                        </p:cTn>
                                        <p:tgtEl>
                                          <p:spTgt spid="2">
                                            <p:txEl>
                                              <p:pRg st="10" end="10"/>
                                            </p:txEl>
                                          </p:spTgt>
                                        </p:tgtEl>
                                        <p:attrNameLst>
                                          <p:attrName>style.visibility</p:attrName>
                                        </p:attrNameLst>
                                      </p:cBhvr>
                                      <p:to>
                                        <p:strVal val="visible"/>
                                      </p:to>
                                    </p:set>
                                    <p:anim calcmode="lin" valueType="num">
                                      <p:cBhvr>
                                        <p:cTn id="30" dur="15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31" dur="1500" fill="hold"/>
                                        <p:tgtEl>
                                          <p:spTgt spid="2">
                                            <p:txEl>
                                              <p:pRg st="10" end="10"/>
                                            </p:txEl>
                                          </p:spTgt>
                                        </p:tgtEl>
                                        <p:attrNameLst>
                                          <p:attrName>ppt_h</p:attrName>
                                        </p:attrNameLst>
                                      </p:cBhvr>
                                      <p:tavLst>
                                        <p:tav tm="0">
                                          <p:val>
                                            <p:fltVal val="0"/>
                                          </p:val>
                                        </p:tav>
                                        <p:tav tm="100000">
                                          <p:val>
                                            <p:strVal val="#ppt_h"/>
                                          </p:val>
                                        </p:tav>
                                      </p:tavLst>
                                    </p:anim>
                                    <p:animEffect transition="in" filter="fade">
                                      <p:cBhvr>
                                        <p:cTn id="32" dur="1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403648" y="0"/>
            <a:ext cx="5472608" cy="584775"/>
          </a:xfrm>
          <a:prstGeom prst="rect">
            <a:avLst/>
          </a:prstGeom>
          <a:noFill/>
        </p:spPr>
        <p:txBody>
          <a:bodyPr wrap="square" rtlCol="0">
            <a:spAutoFit/>
          </a:bodyPr>
          <a:lstStyle/>
          <a:p>
            <a:pPr algn="ctr"/>
            <a:r>
              <a:rPr lang="fr-FR" sz="3200" b="1" dirty="0" smtClean="0">
                <a:solidFill>
                  <a:srgbClr val="FF0000"/>
                </a:solidFill>
              </a:rPr>
              <a:t>LA MAITRISE DU VELO</a:t>
            </a:r>
            <a:endParaRPr lang="fr-FR" sz="3200" b="1" dirty="0">
              <a:solidFill>
                <a:srgbClr val="FF0000"/>
              </a:solidFill>
            </a:endParaRPr>
          </a:p>
        </p:txBody>
      </p:sp>
      <p:sp>
        <p:nvSpPr>
          <p:cNvPr id="4" name="ZoneTexte 3"/>
          <p:cNvSpPr txBox="1"/>
          <p:nvPr/>
        </p:nvSpPr>
        <p:spPr>
          <a:xfrm>
            <a:off x="0" y="764704"/>
            <a:ext cx="9144000" cy="7725192"/>
          </a:xfrm>
          <a:prstGeom prst="rect">
            <a:avLst/>
          </a:prstGeom>
          <a:noFill/>
        </p:spPr>
        <p:txBody>
          <a:bodyPr wrap="square" rtlCol="0">
            <a:spAutoFit/>
          </a:bodyPr>
          <a:lstStyle/>
          <a:p>
            <a:r>
              <a:rPr lang="fr-FR" sz="2800" b="1" dirty="0" smtClean="0">
                <a:solidFill>
                  <a:srgbClr val="FF0000"/>
                </a:solidFill>
              </a:rPr>
              <a:t>Contrôler sa vitesse</a:t>
            </a:r>
            <a:r>
              <a:rPr lang="fr-FR" sz="2800" b="1" dirty="0" smtClean="0"/>
              <a:t> selon le parcours (descente, virage, signalisation….)</a:t>
            </a:r>
          </a:p>
          <a:p>
            <a:endParaRPr lang="fr-FR" sz="1200" b="1" dirty="0"/>
          </a:p>
          <a:p>
            <a:r>
              <a:rPr lang="fr-FR" sz="2800" b="1" dirty="0" smtClean="0">
                <a:solidFill>
                  <a:srgbClr val="FF0000"/>
                </a:solidFill>
              </a:rPr>
              <a:t>Concentration sur les pièges de la route :</a:t>
            </a:r>
          </a:p>
          <a:p>
            <a:r>
              <a:rPr lang="fr-FR" sz="2800" b="1" dirty="0" smtClean="0"/>
              <a:t>graviers, nid de poule, sol humide, trace d’hydrocarbure, chemin de fer, grille d’évacuation, ralentisseur, ilot directionnel,…….</a:t>
            </a:r>
          </a:p>
          <a:p>
            <a:endParaRPr lang="fr-FR" sz="1200" b="1" dirty="0"/>
          </a:p>
          <a:p>
            <a:r>
              <a:rPr lang="fr-FR" sz="2800" b="1" dirty="0" smtClean="0">
                <a:solidFill>
                  <a:srgbClr val="FF0000"/>
                </a:solidFill>
              </a:rPr>
              <a:t>Distance entre cycliste  : </a:t>
            </a:r>
            <a:r>
              <a:rPr lang="fr-FR" sz="2800" b="1" dirty="0" smtClean="0"/>
              <a:t>la règle est de ½ vélo pour éviter l’accrochage et avoir le temps nécessaire de réaction.</a:t>
            </a:r>
          </a:p>
          <a:p>
            <a:endParaRPr lang="fr-FR" sz="1600" b="1" dirty="0"/>
          </a:p>
          <a:p>
            <a:r>
              <a:rPr lang="fr-FR" sz="2800" b="1" dirty="0" smtClean="0"/>
              <a:t>Pas de coups de frein brusque, de même </a:t>
            </a:r>
            <a:r>
              <a:rPr lang="fr-FR" sz="3200" b="1" dirty="0" smtClean="0"/>
              <a:t>pour les changements de direction ou écarts. </a:t>
            </a:r>
          </a:p>
          <a:p>
            <a:endParaRPr lang="fr-FR" sz="3200" dirty="0"/>
          </a:p>
          <a:p>
            <a:endParaRPr lang="fr-FR" dirty="0" smtClean="0"/>
          </a:p>
          <a:p>
            <a:endParaRPr lang="fr-FR" dirty="0"/>
          </a:p>
          <a:p>
            <a:endParaRPr lang="fr-FR" dirty="0" smtClean="0"/>
          </a:p>
          <a:p>
            <a:endParaRPr lang="fr-FR" dirty="0"/>
          </a:p>
          <a:p>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250"/>
                                        <p:tgtEl>
                                          <p:spTgt spid="4">
                                            <p:txEl>
                                              <p:pRg st="0" end="0"/>
                                            </p:txEl>
                                          </p:spTgt>
                                        </p:tgtEl>
                                      </p:cBhvr>
                                    </p:animEffect>
                                    <p:anim calcmode="lin" valueType="num">
                                      <p:cBhvr>
                                        <p:cTn id="14" dur="125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25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250"/>
                            </p:stCondLst>
                            <p:childTnLst>
                              <p:par>
                                <p:cTn id="17" presetID="42" presetClass="entr" presetSubtype="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250"/>
                                        <p:tgtEl>
                                          <p:spTgt spid="4">
                                            <p:txEl>
                                              <p:pRg st="2" end="2"/>
                                            </p:txEl>
                                          </p:spTgt>
                                        </p:tgtEl>
                                      </p:cBhvr>
                                    </p:animEffect>
                                    <p:anim calcmode="lin" valueType="num">
                                      <p:cBhvr>
                                        <p:cTn id="20" dur="125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25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500"/>
                            </p:stCondLst>
                            <p:childTnLst>
                              <p:par>
                                <p:cTn id="23" presetID="42" presetClass="entr" presetSubtype="0" fill="hold" nodeType="after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1250"/>
                                        <p:tgtEl>
                                          <p:spTgt spid="4">
                                            <p:txEl>
                                              <p:pRg st="3" end="3"/>
                                            </p:txEl>
                                          </p:spTgt>
                                        </p:tgtEl>
                                      </p:cBhvr>
                                    </p:animEffect>
                                    <p:anim calcmode="lin" valueType="num">
                                      <p:cBhvr>
                                        <p:cTn id="26" dur="125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7" dur="125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750"/>
                            </p:stCondLst>
                            <p:childTnLst>
                              <p:par>
                                <p:cTn id="29" presetID="42" presetClass="entr" presetSubtype="0" fill="hold" nodeType="after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Effect transition="in" filter="fade">
                                      <p:cBhvr>
                                        <p:cTn id="31" dur="1250"/>
                                        <p:tgtEl>
                                          <p:spTgt spid="4">
                                            <p:txEl>
                                              <p:pRg st="5" end="5"/>
                                            </p:txEl>
                                          </p:spTgt>
                                        </p:tgtEl>
                                      </p:cBhvr>
                                    </p:animEffect>
                                    <p:anim calcmode="lin" valueType="num">
                                      <p:cBhvr>
                                        <p:cTn id="32" dur="125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3" dur="125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4" fill="hold">
                            <p:stCondLst>
                              <p:cond delay="6000"/>
                            </p:stCondLst>
                            <p:childTnLst>
                              <p:par>
                                <p:cTn id="35" presetID="42" presetClass="entr" presetSubtype="0" fill="hold" nodeType="after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1250"/>
                                        <p:tgtEl>
                                          <p:spTgt spid="4">
                                            <p:txEl>
                                              <p:pRg st="7" end="7"/>
                                            </p:txEl>
                                          </p:spTgt>
                                        </p:tgtEl>
                                      </p:cBhvr>
                                    </p:animEffect>
                                    <p:anim calcmode="lin" valueType="num">
                                      <p:cBhvr>
                                        <p:cTn id="38" dur="125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9" dur="125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62979"/>
          </a:xfrm>
          <a:prstGeom prst="rect">
            <a:avLst/>
          </a:prstGeom>
        </p:spPr>
        <p:txBody>
          <a:bodyPr wrap="square">
            <a:spAutoFit/>
          </a:bodyPr>
          <a:lstStyle/>
          <a:p>
            <a:pPr algn="ctr"/>
            <a:endParaRPr lang="fr-FR" sz="2800" b="1" dirty="0" smtClean="0">
              <a:solidFill>
                <a:srgbClr val="FF0000"/>
              </a:solidFill>
            </a:endParaRPr>
          </a:p>
          <a:p>
            <a:pPr algn="ctr"/>
            <a:r>
              <a:rPr lang="fr-FR" sz="2800" b="1" dirty="0" smtClean="0">
                <a:solidFill>
                  <a:srgbClr val="FF0000"/>
                </a:solidFill>
              </a:rPr>
              <a:t>Tenir compte des situations météorologiques </a:t>
            </a:r>
          </a:p>
          <a:p>
            <a:pPr algn="ctr"/>
            <a:endParaRPr lang="fr-FR" sz="2800" b="1" dirty="0">
              <a:solidFill>
                <a:srgbClr val="FF0000"/>
              </a:solidFill>
            </a:endParaRPr>
          </a:p>
          <a:p>
            <a:pPr algn="ctr"/>
            <a:endParaRPr lang="fr-FR" sz="2800" b="1" dirty="0" smtClean="0">
              <a:solidFill>
                <a:srgbClr val="FF0000"/>
              </a:solidFill>
            </a:endParaRPr>
          </a:p>
          <a:p>
            <a:pPr algn="ctr"/>
            <a:r>
              <a:rPr lang="fr-FR" sz="2800" b="1" dirty="0" smtClean="0"/>
              <a:t>(vent violent, pluie, brouillard…..)</a:t>
            </a:r>
          </a:p>
          <a:p>
            <a:pPr algn="ctr"/>
            <a:endParaRPr lang="fr-FR" sz="2800" b="1" dirty="0" smtClean="0"/>
          </a:p>
          <a:p>
            <a:pPr algn="ctr"/>
            <a:r>
              <a:rPr lang="fr-FR" sz="2800" b="1" dirty="0" smtClean="0"/>
              <a:t>Attention aux appels d’air provoqués par les dépassements de gros véhicules.</a:t>
            </a:r>
          </a:p>
          <a:p>
            <a:pPr algn="ctr"/>
            <a:endParaRPr lang="fr-FR" sz="2800" b="1" dirty="0" smtClean="0"/>
          </a:p>
          <a:p>
            <a:pPr algn="ctr"/>
            <a:r>
              <a:rPr lang="fr-FR" sz="2800" b="1" dirty="0" smtClean="0"/>
              <a:t>En règle générale, savoir rouler droit, freiner en utilisant les deux freins, et maitriser sa direction dans les courbes. </a:t>
            </a:r>
            <a:endParaRPr lang="fr-F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500"/>
                                        <p:tgtEl>
                                          <p:spTgt spid="2">
                                            <p:txEl>
                                              <p:pRg st="1" end="1"/>
                                            </p:txEl>
                                          </p:spTgt>
                                        </p:tgtEl>
                                      </p:cBhvr>
                                    </p:animEffect>
                                    <p:anim calcmode="lin" valueType="num">
                                      <p:cBhvr>
                                        <p:cTn id="8" dur="1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500" fill="hold"/>
                                        <p:tgtEl>
                                          <p:spTgt spid="2">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3000"/>
                                        <p:tgtEl>
                                          <p:spTgt spid="2">
                                            <p:txEl>
                                              <p:pRg st="4" end="4"/>
                                            </p:txEl>
                                          </p:spTgt>
                                        </p:tgtEl>
                                      </p:cBhvr>
                                    </p:animEffect>
                                    <p:anim calcmode="lin" valueType="num">
                                      <p:cBhvr>
                                        <p:cTn id="13" dur="3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4" dur="3000" fill="hold"/>
                                        <p:tgtEl>
                                          <p:spTgt spid="2">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3000"/>
                                        <p:tgtEl>
                                          <p:spTgt spid="2">
                                            <p:txEl>
                                              <p:pRg st="6" end="6"/>
                                            </p:txEl>
                                          </p:spTgt>
                                        </p:tgtEl>
                                      </p:cBhvr>
                                    </p:animEffect>
                                    <p:anim calcmode="lin" valueType="num">
                                      <p:cBhvr>
                                        <p:cTn id="18" dur="3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19" dur="3000" fill="hold"/>
                                        <p:tgtEl>
                                          <p:spTgt spid="2">
                                            <p:txEl>
                                              <p:pRg st="6" end="6"/>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fade">
                                      <p:cBhvr>
                                        <p:cTn id="22" dur="3000"/>
                                        <p:tgtEl>
                                          <p:spTgt spid="2">
                                            <p:txEl>
                                              <p:pRg st="8" end="8"/>
                                            </p:txEl>
                                          </p:spTgt>
                                        </p:tgtEl>
                                      </p:cBhvr>
                                    </p:animEffect>
                                    <p:anim calcmode="lin" valueType="num">
                                      <p:cBhvr>
                                        <p:cTn id="23" dur="3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4" dur="3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11560" y="260648"/>
            <a:ext cx="7344816" cy="646331"/>
          </a:xfrm>
          <a:prstGeom prst="rect">
            <a:avLst/>
          </a:prstGeom>
          <a:noFill/>
        </p:spPr>
        <p:txBody>
          <a:bodyPr wrap="square" rtlCol="0">
            <a:spAutoFit/>
          </a:bodyPr>
          <a:lstStyle/>
          <a:p>
            <a:pPr algn="ctr"/>
            <a:r>
              <a:rPr lang="fr-FR" sz="3600" b="1" dirty="0" smtClean="0">
                <a:solidFill>
                  <a:srgbClr val="FF0000"/>
                </a:solidFill>
              </a:rPr>
              <a:t>LA MAITRISE DE L’ ITINERAIRE</a:t>
            </a:r>
            <a:endParaRPr lang="fr-FR" sz="3600" b="1" dirty="0">
              <a:solidFill>
                <a:srgbClr val="FF0000"/>
              </a:solidFill>
            </a:endParaRPr>
          </a:p>
        </p:txBody>
      </p:sp>
      <p:sp>
        <p:nvSpPr>
          <p:cNvPr id="3" name="ZoneTexte 2"/>
          <p:cNvSpPr txBox="1"/>
          <p:nvPr/>
        </p:nvSpPr>
        <p:spPr>
          <a:xfrm>
            <a:off x="0" y="1844824"/>
            <a:ext cx="9144000" cy="4924425"/>
          </a:xfrm>
          <a:prstGeom prst="rect">
            <a:avLst/>
          </a:prstGeom>
          <a:noFill/>
        </p:spPr>
        <p:txBody>
          <a:bodyPr wrap="square" rtlCol="0">
            <a:spAutoFit/>
          </a:bodyPr>
          <a:lstStyle/>
          <a:p>
            <a:pPr algn="ctr"/>
            <a:r>
              <a:rPr lang="fr-FR" sz="2800" b="1" dirty="0" smtClean="0"/>
              <a:t>Bien étudier le parcours en appréhendant les difficultés.</a:t>
            </a:r>
          </a:p>
          <a:p>
            <a:pPr algn="ctr"/>
            <a:endParaRPr lang="fr-FR" sz="1200" b="1" dirty="0"/>
          </a:p>
          <a:p>
            <a:pPr algn="ctr"/>
            <a:r>
              <a:rPr lang="fr-FR" sz="2800" b="1" dirty="0" smtClean="0"/>
              <a:t>Adapter le parcours à mes capacités physiques.</a:t>
            </a:r>
          </a:p>
          <a:p>
            <a:pPr algn="ctr"/>
            <a:endParaRPr lang="fr-FR" sz="1200" b="1" dirty="0"/>
          </a:p>
          <a:p>
            <a:pPr algn="ctr"/>
            <a:r>
              <a:rPr lang="fr-FR" sz="2800" b="1" dirty="0" smtClean="0"/>
              <a:t>Regarder les prévisions météo (surtout en montagne)</a:t>
            </a:r>
          </a:p>
          <a:p>
            <a:pPr algn="ctr"/>
            <a:endParaRPr lang="fr-FR" sz="1200" b="1" dirty="0"/>
          </a:p>
          <a:p>
            <a:pPr algn="ctr"/>
            <a:r>
              <a:rPr lang="fr-FR" sz="2800" b="1" dirty="0" smtClean="0"/>
              <a:t>Prévenir son entourage de son itinéraire.</a:t>
            </a:r>
          </a:p>
          <a:p>
            <a:pPr algn="ctr"/>
            <a:endParaRPr lang="fr-FR" sz="1200" b="1" dirty="0" smtClean="0"/>
          </a:p>
          <a:p>
            <a:pPr algn="ctr"/>
            <a:r>
              <a:rPr lang="fr-FR" sz="2800" b="1" dirty="0" smtClean="0"/>
              <a:t>Eviter de partir seul.</a:t>
            </a:r>
          </a:p>
          <a:p>
            <a:endParaRPr lang="fr-FR" sz="3200" dirty="0"/>
          </a:p>
          <a:p>
            <a:endParaRPr lang="fr-FR" sz="3200" dirty="0"/>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42" presetClass="entr" presetSubtype="0" fill="hold"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3750"/>
                                        <p:tgtEl>
                                          <p:spTgt spid="3">
                                            <p:txEl>
                                              <p:pRg st="0" end="0"/>
                                            </p:txEl>
                                          </p:spTgt>
                                        </p:tgtEl>
                                      </p:cBhvr>
                                    </p:animEffect>
                                    <p:anim calcmode="lin" valueType="num">
                                      <p:cBhvr>
                                        <p:cTn id="13" dur="3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3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5250"/>
                            </p:stCondLst>
                            <p:childTnLst>
                              <p:par>
                                <p:cTn id="16" presetID="42" presetClass="entr" presetSubtype="0" fill="hold"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3750"/>
                                        <p:tgtEl>
                                          <p:spTgt spid="3">
                                            <p:txEl>
                                              <p:pRg st="2" end="2"/>
                                            </p:txEl>
                                          </p:spTgt>
                                        </p:tgtEl>
                                      </p:cBhvr>
                                    </p:animEffect>
                                    <p:anim calcmode="lin" valueType="num">
                                      <p:cBhvr>
                                        <p:cTn id="19" dur="3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3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2" presetClass="entr" presetSubtype="0" fill="hold"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3750"/>
                                        <p:tgtEl>
                                          <p:spTgt spid="3">
                                            <p:txEl>
                                              <p:pRg st="4" end="4"/>
                                            </p:txEl>
                                          </p:spTgt>
                                        </p:tgtEl>
                                      </p:cBhvr>
                                    </p:animEffect>
                                    <p:anim calcmode="lin" valueType="num">
                                      <p:cBhvr>
                                        <p:cTn id="25" dur="3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37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750"/>
                            </p:stCondLst>
                            <p:childTnLst>
                              <p:par>
                                <p:cTn id="28" presetID="42" presetClass="entr" presetSubtype="0" fill="hold" nodeType="after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3750"/>
                                        <p:tgtEl>
                                          <p:spTgt spid="3">
                                            <p:txEl>
                                              <p:pRg st="6" end="6"/>
                                            </p:txEl>
                                          </p:spTgt>
                                        </p:tgtEl>
                                      </p:cBhvr>
                                    </p:animEffect>
                                    <p:anim calcmode="lin" valueType="num">
                                      <p:cBhvr>
                                        <p:cTn id="31" dur="375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2" dur="375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33" fill="hold">
                            <p:stCondLst>
                              <p:cond delay="16500"/>
                            </p:stCondLst>
                            <p:childTnLst>
                              <p:par>
                                <p:cTn id="34" presetID="42" presetClass="entr" presetSubtype="0" fill="hold" nodeType="after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fade">
                                      <p:cBhvr>
                                        <p:cTn id="36" dur="3750"/>
                                        <p:tgtEl>
                                          <p:spTgt spid="3">
                                            <p:txEl>
                                              <p:pRg st="8" end="8"/>
                                            </p:txEl>
                                          </p:spTgt>
                                        </p:tgtEl>
                                      </p:cBhvr>
                                    </p:animEffect>
                                    <p:anim calcmode="lin" valueType="num">
                                      <p:cBhvr>
                                        <p:cTn id="37" dur="375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8" dur="375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ecteur">
  <a:themeElements>
    <a:clrScheme name="Secteu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eur">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eu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767</TotalTime>
  <Words>1294</Words>
  <Application>Microsoft Office PowerPoint</Application>
  <PresentationFormat>Affichage à l'écran (4:3)</PresentationFormat>
  <Paragraphs>203</Paragraphs>
  <Slides>31</Slides>
  <Notes>1</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Secteur</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dc:title>
  <dc:creator>PROPRIETAIRE</dc:creator>
  <cp:lastModifiedBy>PROPRIETAIRE</cp:lastModifiedBy>
  <cp:revision>118</cp:revision>
  <dcterms:created xsi:type="dcterms:W3CDTF">2019-10-17T08:32:35Z</dcterms:created>
  <dcterms:modified xsi:type="dcterms:W3CDTF">2020-01-08T19:56:49Z</dcterms:modified>
</cp:coreProperties>
</file>