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1" r:id="rId2"/>
    <p:sldId id="280" r:id="rId3"/>
    <p:sldId id="265" r:id="rId4"/>
    <p:sldId id="257" r:id="rId5"/>
    <p:sldId id="258" r:id="rId6"/>
    <p:sldId id="291" r:id="rId7"/>
    <p:sldId id="259" r:id="rId8"/>
    <p:sldId id="272" r:id="rId9"/>
    <p:sldId id="260" r:id="rId10"/>
    <p:sldId id="261" r:id="rId11"/>
    <p:sldId id="293" r:id="rId12"/>
    <p:sldId id="262" r:id="rId13"/>
    <p:sldId id="263" r:id="rId14"/>
    <p:sldId id="273" r:id="rId15"/>
    <p:sldId id="277" r:id="rId16"/>
    <p:sldId id="275" r:id="rId17"/>
    <p:sldId id="282" r:id="rId18"/>
    <p:sldId id="283" r:id="rId19"/>
    <p:sldId id="284" r:id="rId20"/>
    <p:sldId id="285" r:id="rId21"/>
    <p:sldId id="286" r:id="rId22"/>
    <p:sldId id="288" r:id="rId23"/>
    <p:sldId id="289" r:id="rId24"/>
    <p:sldId id="290" r:id="rId25"/>
    <p:sldId id="292" r:id="rId26"/>
    <p:sldId id="274" r:id="rId27"/>
    <p:sldId id="270" r:id="rId28"/>
    <p:sldId id="269" r:id="rId29"/>
    <p:sldId id="268" r:id="rId30"/>
    <p:sldId id="267" r:id="rId31"/>
    <p:sldId id="271"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551" autoAdjust="0"/>
  </p:normalViewPr>
  <p:slideViewPr>
    <p:cSldViewPr>
      <p:cViewPr varScale="1">
        <p:scale>
          <a:sx n="50" d="100"/>
          <a:sy n="50" d="100"/>
        </p:scale>
        <p:origin x="-11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04F4C-FDCE-410B-A97F-7502A3591CE1}" type="datetimeFigureOut">
              <a:rPr lang="en-US" smtClean="0"/>
              <a:pPr/>
              <a:t>1/8/2020</a:t>
            </a:fld>
            <a:endParaRPr lang="en-US"/>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E9A1F-6477-47CD-AD40-710C37CFDE22}" type="slidenum">
              <a:rPr lang="en-US" smtClean="0"/>
              <a:pPr/>
              <a:t>‹N°›</a:t>
            </a:fld>
            <a:endParaRPr lang="en-US"/>
          </a:p>
        </p:txBody>
      </p:sp>
    </p:spTree>
    <p:extLst>
      <p:ext uri="{BB962C8B-B14F-4D97-AF65-F5344CB8AC3E}">
        <p14:creationId xmlns:p14="http://schemas.microsoft.com/office/powerpoint/2010/main" xmlns="" val="72088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91AE9A1F-6477-47CD-AD40-710C37CFDE22}" type="slidenum">
              <a:rPr lang="en-US" smtClean="0"/>
              <a:pPr/>
              <a:t>2</a:t>
            </a:fld>
            <a:endParaRPr lang="en-US"/>
          </a:p>
        </p:txBody>
      </p:sp>
    </p:spTree>
    <p:extLst>
      <p:ext uri="{BB962C8B-B14F-4D97-AF65-F5344CB8AC3E}">
        <p14:creationId xmlns:p14="http://schemas.microsoft.com/office/powerpoint/2010/main" xmlns="" val="196039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101104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76080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285066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D815843-B2F9-49C3-98C8-9C2AF2E56738}" type="slidenum">
              <a:rPr lang="fr-FR" smtClean="0"/>
              <a:pPr/>
              <a:t>‹N°›</a:t>
            </a:fld>
            <a:endParaRPr lang="fr-FR"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23476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1319120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D815843-B2F9-49C3-98C8-9C2AF2E56738}" type="slidenum">
              <a:rPr lang="fr-FR" smtClean="0"/>
              <a:pPr/>
              <a:t>‹N°›</a:t>
            </a:fld>
            <a:endParaRPr lang="fr-FR"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426580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102944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1120687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184835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31108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194874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231072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364159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1550891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146682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323842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smtClean="0"/>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D9ED0CC-E792-4F93-9A31-D3C64355C522}" type="datetimeFigureOut">
              <a:rPr lang="fr-FR" smtClean="0"/>
              <a:pPr/>
              <a:t>08/01/2020</a:t>
            </a:fld>
            <a:endParaRPr lang="fr-FR" dirty="0"/>
          </a:p>
        </p:txBody>
      </p:sp>
      <p:sp>
        <p:nvSpPr>
          <p:cNvPr id="6" name="Footer Placeholder 5"/>
          <p:cNvSpPr>
            <a:spLocks noGrp="1"/>
          </p:cNvSpPr>
          <p:nvPr>
            <p:ph type="ftr" sz="quarter" idx="11"/>
          </p:nvPr>
        </p:nvSpPr>
        <p:spPr>
          <a:xfrm>
            <a:off x="533400" y="6172200"/>
            <a:ext cx="5811724" cy="365125"/>
          </a:xfrm>
        </p:spPr>
        <p:txBody>
          <a:bodyPr/>
          <a:lstStyle/>
          <a:p>
            <a:endParaRPr lang="fr-FR" dirty="0"/>
          </a:p>
        </p:txBody>
      </p:sp>
      <p:sp>
        <p:nvSpPr>
          <p:cNvPr id="7" name="Slide Number Placeholder 6"/>
          <p:cNvSpPr>
            <a:spLocks noGrp="1"/>
          </p:cNvSpPr>
          <p:nvPr>
            <p:ph type="sldNum" sz="quarter" idx="12"/>
          </p:nvPr>
        </p:nvSpPr>
        <p:spPr/>
        <p:txBody>
          <a:body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246506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D9ED0CC-E792-4F93-9A31-D3C64355C522}" type="datetimeFigureOut">
              <a:rPr lang="fr-FR" smtClean="0"/>
              <a:pPr/>
              <a:t>08/01/2020</a:t>
            </a:fld>
            <a:endParaRPr lang="fr-FR"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2D815843-B2F9-49C3-98C8-9C2AF2E56738}" type="slidenum">
              <a:rPr lang="fr-FR" smtClean="0"/>
              <a:pPr/>
              <a:t>‹N°›</a:t>
            </a:fld>
            <a:endParaRPr lang="fr-FR" dirty="0"/>
          </a:p>
        </p:txBody>
      </p:sp>
    </p:spTree>
    <p:extLst>
      <p:ext uri="{BB962C8B-B14F-4D97-AF65-F5344CB8AC3E}">
        <p14:creationId xmlns:p14="http://schemas.microsoft.com/office/powerpoint/2010/main" xmlns="" val="926010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548680"/>
            <a:ext cx="9144000" cy="6124754"/>
          </a:xfrm>
          <a:prstGeom prst="rect">
            <a:avLst/>
          </a:prstGeom>
          <a:noFill/>
        </p:spPr>
        <p:txBody>
          <a:bodyPr wrap="square" rtlCol="0">
            <a:spAutoFit/>
          </a:bodyPr>
          <a:lstStyle/>
          <a:p>
            <a:pPr algn="ctr"/>
            <a:r>
              <a:rPr lang="fr-FR" sz="2800" dirty="0" smtClean="0">
                <a:latin typeface="Arial Rounded MT Bold" panose="020F0704030504030204" pitchFamily="34" charset="0"/>
              </a:rPr>
              <a:t>CE DIAPORAMA NON EXHAUSTIF A ÉTÉ RÉALISÉ</a:t>
            </a:r>
          </a:p>
          <a:p>
            <a:pPr algn="ctr"/>
            <a:endParaRPr lang="fr-FR" sz="2800" dirty="0" smtClean="0">
              <a:latin typeface="Arial Rounded MT Bold" panose="020F0704030504030204" pitchFamily="34" charset="0"/>
            </a:endParaRPr>
          </a:p>
          <a:p>
            <a:pPr algn="ctr"/>
            <a:r>
              <a:rPr lang="fr-FR" sz="2800" dirty="0" smtClean="0">
                <a:latin typeface="Arial Rounded MT Bold" panose="020F0704030504030204" pitchFamily="34" charset="0"/>
              </a:rPr>
              <a:t> DANS LE BUT DE SENSIBILISER LES ADEPTES</a:t>
            </a:r>
          </a:p>
          <a:p>
            <a:pPr algn="ctr"/>
            <a:r>
              <a:rPr lang="fr-FR" sz="2800" dirty="0" smtClean="0">
                <a:latin typeface="Arial Rounded MT Bold" panose="020F0704030504030204" pitchFamily="34" charset="0"/>
              </a:rPr>
              <a:t> </a:t>
            </a:r>
          </a:p>
          <a:p>
            <a:pPr algn="ctr"/>
            <a:r>
              <a:rPr lang="fr-FR" sz="2800" dirty="0" smtClean="0">
                <a:latin typeface="Arial Rounded MT Bold" panose="020F0704030504030204" pitchFamily="34" charset="0"/>
              </a:rPr>
              <a:t>DU VELO </a:t>
            </a:r>
            <a:r>
              <a:rPr lang="fr-FR" sz="2800" b="1" dirty="0" smtClean="0">
                <a:solidFill>
                  <a:srgbClr val="FF0000"/>
                </a:solidFill>
                <a:latin typeface="Arial Rounded MT Bold" panose="020F0704030504030204" pitchFamily="34" charset="0"/>
              </a:rPr>
              <a:t>À RESPECTER LES REGLES DE SÉCURITE</a:t>
            </a:r>
          </a:p>
          <a:p>
            <a:pPr algn="ctr"/>
            <a:endParaRPr lang="fr-FR" sz="2800" dirty="0" smtClean="0">
              <a:latin typeface="Arial Rounded MT Bold" panose="020F0704030504030204" pitchFamily="34" charset="0"/>
            </a:endParaRPr>
          </a:p>
          <a:p>
            <a:pPr algn="ctr"/>
            <a:r>
              <a:rPr lang="fr-FR" sz="2800" dirty="0" smtClean="0">
                <a:latin typeface="Arial Rounded MT Bold" panose="020F0704030504030204" pitchFamily="34" charset="0"/>
              </a:rPr>
              <a:t> AFIN DE PRATIQUER CETTE DISCIPLINE DANS </a:t>
            </a:r>
          </a:p>
          <a:p>
            <a:pPr algn="ctr"/>
            <a:endParaRPr lang="fr-FR" sz="2800" dirty="0">
              <a:latin typeface="Arial Rounded MT Bold" panose="020F0704030504030204" pitchFamily="34" charset="0"/>
            </a:endParaRPr>
          </a:p>
          <a:p>
            <a:pPr algn="ctr"/>
            <a:r>
              <a:rPr lang="fr-FR" sz="2800" dirty="0" smtClean="0">
                <a:latin typeface="Arial Rounded MT Bold" panose="020F0704030504030204" pitchFamily="34" charset="0"/>
              </a:rPr>
              <a:t>LES</a:t>
            </a:r>
          </a:p>
          <a:p>
            <a:pPr algn="ctr"/>
            <a:endParaRPr lang="fr-FR" sz="2800" dirty="0" smtClean="0">
              <a:latin typeface="Arial Rounded MT Bold" panose="020F0704030504030204" pitchFamily="34" charset="0"/>
            </a:endParaRPr>
          </a:p>
          <a:p>
            <a:pPr algn="ctr"/>
            <a:r>
              <a:rPr lang="fr-FR" sz="2800" dirty="0" smtClean="0">
                <a:latin typeface="Arial Rounded MT Bold" panose="020F0704030504030204" pitchFamily="34" charset="0"/>
              </a:rPr>
              <a:t> MEILLEURES CONDITIONS AVEC UN MAXIMUM</a:t>
            </a:r>
          </a:p>
          <a:p>
            <a:pPr algn="ctr"/>
            <a:r>
              <a:rPr lang="fr-FR" sz="2800" dirty="0" smtClean="0"/>
              <a:t> </a:t>
            </a:r>
          </a:p>
          <a:p>
            <a:pPr algn="ctr"/>
            <a:r>
              <a:rPr lang="fr-FR" sz="2800" b="1" dirty="0" smtClean="0">
                <a:solidFill>
                  <a:srgbClr val="FF0000"/>
                </a:solidFill>
              </a:rPr>
              <a:t>DE PLAISIR.  </a:t>
            </a:r>
            <a:endParaRPr lang="fr-FR"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600"/>
                            </p:stCondLst>
                            <p:childTnLst>
                              <p:par>
                                <p:cTn id="11" presetID="42"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600"/>
                            </p:stCondLst>
                            <p:childTnLst>
                              <p:par>
                                <p:cTn id="17" presetID="42"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600"/>
                            </p:stCondLst>
                            <p:childTnLst>
                              <p:par>
                                <p:cTn id="23" presetID="42" presetClass="entr" presetSubtype="0"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600"/>
                            </p:stCondLst>
                            <p:childTnLst>
                              <p:par>
                                <p:cTn id="29" presetID="42" presetClass="entr" presetSubtype="0"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5600"/>
                            </p:stCondLst>
                            <p:childTnLst>
                              <p:par>
                                <p:cTn id="35" presetID="42" presetClass="entr" presetSubtype="0" fill="hold" nodeType="after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1000"/>
                                        <p:tgtEl>
                                          <p:spTgt spid="2">
                                            <p:txEl>
                                              <p:pRg st="8" end="8"/>
                                            </p:txEl>
                                          </p:spTgt>
                                        </p:tgtEl>
                                      </p:cBhvr>
                                    </p:animEffect>
                                    <p:anim calcmode="lin" valueType="num">
                                      <p:cBhvr>
                                        <p:cTn id="3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6600"/>
                            </p:stCondLst>
                            <p:childTnLst>
                              <p:par>
                                <p:cTn id="41" presetID="42" presetClass="entr" presetSubtype="0" fill="hold" nodeType="after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1000"/>
                                        <p:tgtEl>
                                          <p:spTgt spid="2">
                                            <p:txEl>
                                              <p:pRg st="10" end="10"/>
                                            </p:txEl>
                                          </p:spTgt>
                                        </p:tgtEl>
                                      </p:cBhvr>
                                    </p:animEffect>
                                    <p:anim calcmode="lin" valueType="num">
                                      <p:cBhvr>
                                        <p:cTn id="4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46" fill="hold">
                            <p:stCondLst>
                              <p:cond delay="7600"/>
                            </p:stCondLst>
                            <p:childTnLst>
                              <p:par>
                                <p:cTn id="47" presetID="42" presetClass="entr" presetSubtype="0" fill="hold" nodeType="after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1000"/>
                                        <p:tgtEl>
                                          <p:spTgt spid="2">
                                            <p:txEl>
                                              <p:pRg st="11" end="11"/>
                                            </p:txEl>
                                          </p:spTgt>
                                        </p:tgtEl>
                                      </p:cBhvr>
                                    </p:animEffect>
                                    <p:anim calcmode="lin" valueType="num">
                                      <p:cBhvr>
                                        <p:cTn id="5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600"/>
                            </p:stCondLst>
                            <p:childTnLst>
                              <p:par>
                                <p:cTn id="53" presetID="42" presetClass="entr" presetSubtype="0" fill="hold" nodeType="after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fade">
                                      <p:cBhvr>
                                        <p:cTn id="55" dur="1000"/>
                                        <p:tgtEl>
                                          <p:spTgt spid="2">
                                            <p:txEl>
                                              <p:pRg st="12" end="12"/>
                                            </p:txEl>
                                          </p:spTgt>
                                        </p:tgtEl>
                                      </p:cBhvr>
                                    </p:animEffect>
                                    <p:anim calcmode="lin" valueType="num">
                                      <p:cBhvr>
                                        <p:cTn id="5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3728" y="332656"/>
            <a:ext cx="4968552" cy="584775"/>
          </a:xfrm>
          <a:prstGeom prst="rect">
            <a:avLst/>
          </a:prstGeom>
          <a:noFill/>
        </p:spPr>
        <p:txBody>
          <a:bodyPr wrap="square" rtlCol="0">
            <a:spAutoFit/>
          </a:bodyPr>
          <a:lstStyle/>
          <a:p>
            <a:pPr algn="ctr"/>
            <a:r>
              <a:rPr lang="fr-FR" sz="3200" b="1" dirty="0" smtClean="0">
                <a:solidFill>
                  <a:srgbClr val="FF0000"/>
                </a:solidFill>
              </a:rPr>
              <a:t>LA GESTION DE L’ EFFORT</a:t>
            </a:r>
            <a:endParaRPr lang="fr-FR" sz="3200" b="1" dirty="0">
              <a:solidFill>
                <a:srgbClr val="FF0000"/>
              </a:solidFill>
            </a:endParaRPr>
          </a:p>
        </p:txBody>
      </p:sp>
      <p:sp>
        <p:nvSpPr>
          <p:cNvPr id="3" name="ZoneTexte 2"/>
          <p:cNvSpPr txBox="1"/>
          <p:nvPr/>
        </p:nvSpPr>
        <p:spPr>
          <a:xfrm>
            <a:off x="0" y="1484784"/>
            <a:ext cx="9144000" cy="5232202"/>
          </a:xfrm>
          <a:prstGeom prst="rect">
            <a:avLst/>
          </a:prstGeom>
          <a:noFill/>
        </p:spPr>
        <p:txBody>
          <a:bodyPr wrap="square" rtlCol="0">
            <a:spAutoFit/>
          </a:bodyPr>
          <a:lstStyle/>
          <a:p>
            <a:pPr algn="ctr"/>
            <a:r>
              <a:rPr lang="fr-FR" sz="2800" dirty="0" smtClean="0"/>
              <a:t>Demander à son médecin lors de la visite pour la licence un contrôle de test à l’effort.</a:t>
            </a:r>
          </a:p>
          <a:p>
            <a:pPr algn="ctr"/>
            <a:endParaRPr lang="fr-FR" sz="1200" dirty="0"/>
          </a:p>
          <a:p>
            <a:pPr algn="ctr"/>
            <a:r>
              <a:rPr lang="fr-FR" sz="2800" dirty="0" smtClean="0"/>
              <a:t>Adapter son effort à la distance, aux dénivelés, aux conditions météorologiques  et savoir rester à son rythme sans se mettre dans le rouge.</a:t>
            </a:r>
          </a:p>
          <a:p>
            <a:pPr algn="ctr"/>
            <a:endParaRPr lang="fr-FR" sz="1200" dirty="0"/>
          </a:p>
          <a:p>
            <a:pPr algn="ctr"/>
            <a:r>
              <a:rPr lang="fr-FR" sz="2800" dirty="0" smtClean="0"/>
              <a:t>Prévoir un ravitaillement pour éviter la fringale.</a:t>
            </a:r>
          </a:p>
          <a:p>
            <a:pPr algn="ctr"/>
            <a:endParaRPr lang="fr-FR" sz="1200" dirty="0"/>
          </a:p>
          <a:p>
            <a:pPr algn="ctr"/>
            <a:r>
              <a:rPr lang="fr-FR" sz="2800" dirty="0" smtClean="0"/>
              <a:t>Emporter des boissons pour s’hydrater et boire régulièrement.</a:t>
            </a:r>
          </a:p>
          <a:p>
            <a:endParaRPr lang="fr-FR" sz="3200" dirty="0"/>
          </a:p>
          <a:p>
            <a:endParaRPr lang="fr-FR" sz="32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anim calcmode="lin" valueType="num">
                                      <p:cBhvr>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3000"/>
                                        <p:tgtEl>
                                          <p:spTgt spid="3">
                                            <p:txEl>
                                              <p:pRg st="2" end="2"/>
                                            </p:txEl>
                                          </p:spTgt>
                                        </p:tgtEl>
                                      </p:cBhvr>
                                    </p:animEffect>
                                    <p:anim calcmode="lin" valueType="num">
                                      <p:cBhvr>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8000"/>
                            </p:stCondLst>
                            <p:childTnLst>
                              <p:par>
                                <p:cTn id="22" presetID="42"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3000"/>
                                        <p:tgtEl>
                                          <p:spTgt spid="3">
                                            <p:txEl>
                                              <p:pRg st="4" end="4"/>
                                            </p:txEl>
                                          </p:spTgt>
                                        </p:tgtEl>
                                      </p:cBhvr>
                                    </p:animEffect>
                                    <p:anim calcmode="lin" valueType="num">
                                      <p:cBhvr>
                                        <p:cTn id="25"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11000"/>
                            </p:stCondLst>
                            <p:childTnLst>
                              <p:par>
                                <p:cTn id="28" presetID="42"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3000"/>
                                        <p:tgtEl>
                                          <p:spTgt spid="3">
                                            <p:txEl>
                                              <p:pRg st="6" end="6"/>
                                            </p:txEl>
                                          </p:spTgt>
                                        </p:tgtEl>
                                      </p:cBhvr>
                                    </p:animEffect>
                                    <p:anim calcmode="lin" valueType="num">
                                      <p:cBhvr>
                                        <p:cTn id="31"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3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7864"/>
          </a:xfrm>
          <a:prstGeom prst="rect">
            <a:avLst/>
          </a:prstGeom>
        </p:spPr>
        <p:txBody>
          <a:bodyPr wrap="square">
            <a:spAutoFit/>
          </a:bodyPr>
          <a:lstStyle/>
          <a:p>
            <a:endParaRPr lang="fr-FR" sz="3200" dirty="0" smtClean="0"/>
          </a:p>
          <a:p>
            <a:pPr algn="ctr"/>
            <a:r>
              <a:rPr lang="fr-FR" sz="3200" b="1" dirty="0" smtClean="0">
                <a:solidFill>
                  <a:srgbClr val="FF0000"/>
                </a:solidFill>
              </a:rPr>
              <a:t>Savoir rouler avec raison c’est :</a:t>
            </a:r>
          </a:p>
          <a:p>
            <a:pPr algn="ctr"/>
            <a:endParaRPr lang="fr-FR" sz="3200" b="1" dirty="0" smtClean="0">
              <a:solidFill>
                <a:srgbClr val="FF0000"/>
              </a:solidFill>
            </a:endParaRPr>
          </a:p>
          <a:p>
            <a:pPr algn="ctr"/>
            <a:r>
              <a:rPr lang="fr-FR" sz="2800" dirty="0" smtClean="0"/>
              <a:t>◗ Ne jamais pratiquer à sa fréquence cardiaque maximale (théoriquement220 – l’âge).</a:t>
            </a:r>
          </a:p>
          <a:p>
            <a:pPr algn="ctr"/>
            <a:endParaRPr lang="fr-FR" sz="2800" dirty="0" smtClean="0"/>
          </a:p>
          <a:p>
            <a:pPr algn="ctr"/>
            <a:endParaRPr lang="fr-FR" sz="1200" dirty="0" smtClean="0"/>
          </a:p>
          <a:p>
            <a:pPr algn="ctr"/>
            <a:r>
              <a:rPr lang="fr-FR" sz="2800" dirty="0" smtClean="0"/>
              <a:t>◗ Ne pas rouler longtemps au-dessus du seuil anaérobie et en règle générale rouler en endurance</a:t>
            </a:r>
          </a:p>
          <a:p>
            <a:pPr algn="ctr"/>
            <a:r>
              <a:rPr lang="fr-FR" sz="2800" dirty="0" smtClean="0"/>
              <a:t> </a:t>
            </a:r>
            <a:r>
              <a:rPr lang="fr-FR" sz="2800" dirty="0" err="1" smtClean="0"/>
              <a:t>Fc</a:t>
            </a:r>
            <a:r>
              <a:rPr lang="fr-FR" sz="2800" dirty="0" smtClean="0"/>
              <a:t> max moins 20 à 30 % selon les individus.</a:t>
            </a:r>
          </a:p>
          <a:p>
            <a:pPr algn="ctr"/>
            <a:endParaRPr lang="fr-FR" sz="2800" dirty="0" smtClean="0"/>
          </a:p>
          <a:p>
            <a:pPr algn="ctr"/>
            <a:endParaRPr lang="fr-FR" sz="1200" dirty="0" smtClean="0"/>
          </a:p>
          <a:p>
            <a:pPr algn="ctr"/>
            <a:r>
              <a:rPr lang="fr-FR" sz="2800" dirty="0" smtClean="0"/>
              <a:t>◗ Utilisez un cardio-fréquencemètre pour vous contrôler.</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anim calcmode="lin" valueType="num">
                                      <p:cBhvr>
                                        <p:cTn id="8"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3000"/>
                                        <p:tgtEl>
                                          <p:spTgt spid="2">
                                            <p:txEl>
                                              <p:pRg st="3" end="3"/>
                                            </p:txEl>
                                          </p:spTgt>
                                        </p:tgtEl>
                                      </p:cBhvr>
                                    </p:animEffect>
                                    <p:anim calcmode="lin" valueType="num">
                                      <p:cBhvr>
                                        <p:cTn id="14" dur="3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3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3000"/>
                                        <p:tgtEl>
                                          <p:spTgt spid="2">
                                            <p:txEl>
                                              <p:pRg st="6" end="6"/>
                                            </p:txEl>
                                          </p:spTgt>
                                        </p:tgtEl>
                                      </p:cBhvr>
                                    </p:animEffect>
                                    <p:anim calcmode="lin" valueType="num">
                                      <p:cBhvr>
                                        <p:cTn id="20" dur="3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3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nodeType="after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3000"/>
                                        <p:tgtEl>
                                          <p:spTgt spid="2">
                                            <p:txEl>
                                              <p:pRg st="7" end="7"/>
                                            </p:txEl>
                                          </p:spTgt>
                                        </p:tgtEl>
                                      </p:cBhvr>
                                    </p:animEffect>
                                    <p:anim calcmode="lin" valueType="num">
                                      <p:cBhvr>
                                        <p:cTn id="26" dur="3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7" dur="3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28" fill="hold">
                            <p:stCondLst>
                              <p:cond delay="11000"/>
                            </p:stCondLst>
                            <p:childTnLst>
                              <p:par>
                                <p:cTn id="29" presetID="42" presetClass="entr" presetSubtype="0" fill="hold" nodeType="after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3000"/>
                                        <p:tgtEl>
                                          <p:spTgt spid="2">
                                            <p:txEl>
                                              <p:pRg st="10" end="10"/>
                                            </p:txEl>
                                          </p:spTgt>
                                        </p:tgtEl>
                                      </p:cBhvr>
                                    </p:animEffect>
                                    <p:anim calcmode="lin" valueType="num">
                                      <p:cBhvr>
                                        <p:cTn id="32" dur="3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3" dur="3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476672"/>
            <a:ext cx="7920880" cy="523220"/>
          </a:xfrm>
          <a:prstGeom prst="rect">
            <a:avLst/>
          </a:prstGeom>
          <a:noFill/>
        </p:spPr>
        <p:txBody>
          <a:bodyPr wrap="square" rtlCol="0">
            <a:spAutoFit/>
          </a:bodyPr>
          <a:lstStyle/>
          <a:p>
            <a:pPr algn="ctr"/>
            <a:r>
              <a:rPr lang="fr-FR" sz="2800" b="1" dirty="0" smtClean="0">
                <a:solidFill>
                  <a:srgbClr val="FF0000"/>
                </a:solidFill>
              </a:rPr>
              <a:t>LES DEPLACEMENTS INDIVIDUELS ET COLLECTIFS</a:t>
            </a:r>
            <a:endParaRPr lang="fr-FR" sz="2800" b="1" dirty="0">
              <a:solidFill>
                <a:srgbClr val="FF0000"/>
              </a:solidFill>
            </a:endParaRPr>
          </a:p>
        </p:txBody>
      </p:sp>
      <p:sp>
        <p:nvSpPr>
          <p:cNvPr id="3" name="ZoneTexte 2"/>
          <p:cNvSpPr txBox="1"/>
          <p:nvPr/>
        </p:nvSpPr>
        <p:spPr>
          <a:xfrm>
            <a:off x="0" y="1628800"/>
            <a:ext cx="9144000" cy="7463582"/>
          </a:xfrm>
          <a:prstGeom prst="rect">
            <a:avLst/>
          </a:prstGeom>
          <a:noFill/>
        </p:spPr>
        <p:txBody>
          <a:bodyPr wrap="square" rtlCol="0">
            <a:spAutoFit/>
          </a:bodyPr>
          <a:lstStyle/>
          <a:p>
            <a:pPr algn="ctr"/>
            <a:r>
              <a:rPr lang="fr-FR" sz="2400" b="1" dirty="0" smtClean="0">
                <a:solidFill>
                  <a:srgbClr val="FFFF00"/>
                </a:solidFill>
              </a:rPr>
              <a:t>EN  VILLE:</a:t>
            </a:r>
          </a:p>
          <a:p>
            <a:pPr algn="ctr"/>
            <a:endParaRPr lang="fr-FR" sz="1100" dirty="0"/>
          </a:p>
          <a:p>
            <a:pPr algn="ctr"/>
            <a:r>
              <a:rPr lang="fr-FR" sz="2400" dirty="0" smtClean="0"/>
              <a:t>Positionnement:  largeur suffisante entre moi et le trottoir, ne pas raser les voitures.</a:t>
            </a:r>
          </a:p>
          <a:p>
            <a:pPr algn="ctr"/>
            <a:endParaRPr lang="fr-FR" sz="2400" dirty="0" smtClean="0"/>
          </a:p>
          <a:p>
            <a:pPr algn="ctr"/>
            <a:r>
              <a:rPr lang="fr-FR" sz="2400" dirty="0" smtClean="0"/>
              <a:t>Changement de direction :  regarder et tendre le bras.</a:t>
            </a:r>
          </a:p>
          <a:p>
            <a:pPr algn="ctr"/>
            <a:endParaRPr lang="fr-FR" sz="1100" dirty="0"/>
          </a:p>
          <a:p>
            <a:pPr algn="ctr"/>
            <a:r>
              <a:rPr lang="fr-FR" sz="2400" dirty="0" smtClean="0"/>
              <a:t>Positionnement pour tourner à gauche. </a:t>
            </a:r>
          </a:p>
          <a:p>
            <a:pPr algn="ctr"/>
            <a:endParaRPr lang="fr-FR" sz="2400" dirty="0" smtClean="0"/>
          </a:p>
          <a:p>
            <a:pPr algn="ctr"/>
            <a:endParaRPr lang="fr-FR" sz="1100" dirty="0"/>
          </a:p>
          <a:p>
            <a:pPr algn="ctr"/>
            <a:r>
              <a:rPr lang="fr-FR" sz="2400" dirty="0" smtClean="0"/>
              <a:t>Surveillance des mouvements de véhicules.</a:t>
            </a:r>
          </a:p>
          <a:p>
            <a:pPr algn="ctr"/>
            <a:endParaRPr lang="fr-FR" sz="1100" dirty="0" smtClean="0"/>
          </a:p>
          <a:p>
            <a:pPr algn="ctr"/>
            <a:r>
              <a:rPr lang="fr-FR" sz="2400" dirty="0" smtClean="0"/>
              <a:t>Respecter le code de la route. </a:t>
            </a:r>
          </a:p>
          <a:p>
            <a:pPr algn="ctr"/>
            <a:endParaRPr lang="fr-FR" sz="2400" dirty="0" smtClean="0"/>
          </a:p>
          <a:p>
            <a:pPr algn="ctr"/>
            <a:endParaRPr lang="fr-FR" sz="1100" dirty="0"/>
          </a:p>
          <a:p>
            <a:pPr algn="ctr"/>
            <a:r>
              <a:rPr lang="fr-FR" sz="2400" dirty="0" smtClean="0"/>
              <a:t>Ne pas zigzaguer entre les voitures, ni rouler sur les trottoirs. </a:t>
            </a:r>
            <a:endParaRPr lang="fr-FR" sz="2400" dirty="0"/>
          </a:p>
          <a:p>
            <a:pPr algn="ctr"/>
            <a:endParaRPr lang="fr-FR" sz="3200" dirty="0" smtClean="0"/>
          </a:p>
          <a:p>
            <a:pPr algn="ctr"/>
            <a:endParaRPr lang="fr-FR" sz="3200" dirty="0"/>
          </a:p>
          <a:p>
            <a:pPr algn="ctr"/>
            <a:endParaRPr lang="fr-FR" sz="3200" dirty="0" smtClean="0"/>
          </a:p>
          <a:p>
            <a:pPr algn="ctr"/>
            <a:endParaRPr lang="fr-FR" sz="3200" dirty="0"/>
          </a:p>
          <a:p>
            <a:pPr algn="ct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2">
                                            <p:txEl>
                                              <p:pRg st="0" end="0"/>
                                            </p:txEl>
                                          </p:spTgt>
                                        </p:tgtEl>
                                      </p:cBhvr>
                                    </p:animEffect>
                                  </p:childTnLst>
                                </p:cTn>
                              </p:par>
                            </p:childTnLst>
                          </p:cTn>
                        </p:par>
                        <p:par>
                          <p:cTn id="10" fill="hold">
                            <p:stCondLst>
                              <p:cond delay="15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000"/>
                                        <p:tgtEl>
                                          <p:spTgt spid="3">
                                            <p:txEl>
                                              <p:pRg st="0" end="0"/>
                                            </p:txEl>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3000" fill="hold"/>
                                        <p:tgtEl>
                                          <p:spTgt spid="3">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3">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 calcmode="lin" valueType="num">
                                      <p:cBhvr additive="base">
                                        <p:cTn id="28"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9" dur="3000" fill="hold"/>
                                        <p:tgtEl>
                                          <p:spTgt spid="3">
                                            <p:txEl>
                                              <p:pRg st="9" end="9"/>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 calcmode="lin" valueType="num">
                                      <p:cBhvr additive="base">
                                        <p:cTn id="32"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3">
                                            <p:txEl>
                                              <p:pRg st="11" end="11"/>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 calcmode="lin" valueType="num">
                                      <p:cBhvr additive="base">
                                        <p:cTn id="36" dur="3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144000" cy="7648248"/>
          </a:xfrm>
          <a:prstGeom prst="rect">
            <a:avLst/>
          </a:prstGeom>
          <a:noFill/>
        </p:spPr>
        <p:txBody>
          <a:bodyPr wrap="square" rtlCol="0">
            <a:spAutoFit/>
          </a:bodyPr>
          <a:lstStyle/>
          <a:p>
            <a:pPr algn="ctr"/>
            <a:endParaRPr lang="fr-FR" sz="2400" b="1" dirty="0" smtClean="0">
              <a:solidFill>
                <a:srgbClr val="FF0000"/>
              </a:solidFill>
            </a:endParaRPr>
          </a:p>
          <a:p>
            <a:pPr algn="ctr"/>
            <a:r>
              <a:rPr lang="fr-FR" sz="2400" b="1" dirty="0" smtClean="0">
                <a:solidFill>
                  <a:srgbClr val="FF0000"/>
                </a:solidFill>
              </a:rPr>
              <a:t>EN CAMPAGNE :  </a:t>
            </a:r>
          </a:p>
          <a:p>
            <a:pPr algn="ctr"/>
            <a:r>
              <a:rPr lang="fr-FR" sz="2400" dirty="0" smtClean="0"/>
              <a:t> </a:t>
            </a:r>
          </a:p>
          <a:p>
            <a:r>
              <a:rPr lang="fr-FR" sz="2400" dirty="0" smtClean="0"/>
              <a:t>- Rouler à distance suffisante du bord de la chaussée : </a:t>
            </a:r>
          </a:p>
          <a:p>
            <a:r>
              <a:rPr lang="fr-FR" sz="2400" dirty="0"/>
              <a:t> </a:t>
            </a:r>
            <a:r>
              <a:rPr lang="fr-FR" sz="2400" dirty="0" smtClean="0"/>
              <a:t>       - plus visible</a:t>
            </a:r>
          </a:p>
          <a:p>
            <a:endParaRPr lang="fr-FR" sz="2400" dirty="0" smtClean="0"/>
          </a:p>
          <a:p>
            <a:pPr marL="342900" indent="-342900">
              <a:buFontTx/>
              <a:buChar char="-"/>
            </a:pPr>
            <a:r>
              <a:rPr lang="fr-FR" sz="2400" dirty="0" smtClean="0"/>
              <a:t>éviter les écarts par les ornières, gravillons au bord de la chaussée mal entretenue</a:t>
            </a:r>
          </a:p>
          <a:p>
            <a:pPr marL="342900" indent="-342900">
              <a:buFontTx/>
              <a:buChar char="-"/>
            </a:pPr>
            <a:endParaRPr lang="fr-FR" sz="2400" dirty="0" smtClean="0"/>
          </a:p>
          <a:p>
            <a:endParaRPr lang="fr-FR" sz="1100" dirty="0"/>
          </a:p>
          <a:p>
            <a:r>
              <a:rPr lang="fr-FR" sz="2400" dirty="0" smtClean="0"/>
              <a:t>- Possibilité de rouler à 2 de front, mais sur une file : </a:t>
            </a:r>
          </a:p>
          <a:p>
            <a:r>
              <a:rPr lang="fr-FR" sz="2400" dirty="0" smtClean="0"/>
              <a:t>       - à la tombée du jour</a:t>
            </a:r>
          </a:p>
          <a:p>
            <a:r>
              <a:rPr lang="fr-FR" sz="2400" dirty="0" smtClean="0"/>
              <a:t>       - véhicule qui vient doubler</a:t>
            </a:r>
          </a:p>
          <a:p>
            <a:r>
              <a:rPr lang="fr-FR" sz="2400" dirty="0"/>
              <a:t> </a:t>
            </a:r>
            <a:r>
              <a:rPr lang="fr-FR" sz="2400" dirty="0" smtClean="0"/>
              <a:t>      - conditions atmosphériques(manque de visibilité)   </a:t>
            </a:r>
          </a:p>
          <a:p>
            <a:r>
              <a:rPr lang="fr-FR" sz="2400" dirty="0" smtClean="0"/>
              <a:t>       - route étroite et sinueuse</a:t>
            </a:r>
          </a:p>
          <a:p>
            <a:endParaRPr lang="fr-FR" sz="2800" dirty="0" smtClean="0"/>
          </a:p>
          <a:p>
            <a:endParaRPr lang="fr-FR" sz="2800" dirty="0"/>
          </a:p>
          <a:p>
            <a:endParaRPr lang="fr-FR" sz="2800" dirty="0" smtClean="0"/>
          </a:p>
          <a:p>
            <a:endParaRPr lang="fr-FR" sz="2800" dirty="0"/>
          </a:p>
          <a:p>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1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4"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 calcmode="lin" valueType="num">
                                      <p:cBhvr additive="base">
                                        <p:cTn id="18" dur="1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9" dur="1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2000"/>
                                        <p:tgtEl>
                                          <p:spTgt spid="2">
                                            <p:txEl>
                                              <p:pRg st="6" end="6"/>
                                            </p:txEl>
                                          </p:spTgt>
                                        </p:tgtEl>
                                      </p:cBhvr>
                                    </p:animEffect>
                                    <p:anim calcmode="lin" valueType="num">
                                      <p:cBhvr>
                                        <p:cTn id="24"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5" dur="2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26" fill="hold">
                            <p:stCondLst>
                              <p:cond delay="6000"/>
                            </p:stCondLst>
                            <p:childTnLst>
                              <p:par>
                                <p:cTn id="27" presetID="42" presetClass="entr" presetSubtype="0" fill="hold" nodeType="after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animEffect transition="in" filter="fade">
                                      <p:cBhvr>
                                        <p:cTn id="29" dur="2000"/>
                                        <p:tgtEl>
                                          <p:spTgt spid="2">
                                            <p:txEl>
                                              <p:pRg st="9" end="9"/>
                                            </p:txEl>
                                          </p:spTgt>
                                        </p:tgtEl>
                                      </p:cBhvr>
                                    </p:animEffect>
                                    <p:anim calcmode="lin" valueType="num">
                                      <p:cBhvr>
                                        <p:cTn id="30"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1" dur="2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42" presetClass="entr" presetSubtype="0" fill="hold" nodeType="after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2000"/>
                                        <p:tgtEl>
                                          <p:spTgt spid="2">
                                            <p:txEl>
                                              <p:pRg st="10" end="10"/>
                                            </p:txEl>
                                          </p:spTgt>
                                        </p:tgtEl>
                                      </p:cBhvr>
                                    </p:animEffect>
                                    <p:anim calcmode="lin" valueType="num">
                                      <p:cBhvr>
                                        <p:cTn id="36"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7" dur="2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42" presetClass="entr" presetSubtype="0" fill="hold" nodeType="after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fade">
                                      <p:cBhvr>
                                        <p:cTn id="41" dur="2000"/>
                                        <p:tgtEl>
                                          <p:spTgt spid="2">
                                            <p:txEl>
                                              <p:pRg st="11" end="11"/>
                                            </p:txEl>
                                          </p:spTgt>
                                        </p:tgtEl>
                                      </p:cBhvr>
                                    </p:animEffect>
                                    <p:anim calcmode="lin" valueType="num">
                                      <p:cBhvr>
                                        <p:cTn id="42" dur="2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3" dur="2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12000"/>
                            </p:stCondLst>
                            <p:childTnLst>
                              <p:par>
                                <p:cTn id="45" presetID="42" presetClass="entr" presetSubtype="0" fill="hold" nodeType="after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fade">
                                      <p:cBhvr>
                                        <p:cTn id="47" dur="2000"/>
                                        <p:tgtEl>
                                          <p:spTgt spid="2">
                                            <p:txEl>
                                              <p:pRg st="12" end="12"/>
                                            </p:txEl>
                                          </p:spTgt>
                                        </p:tgtEl>
                                      </p:cBhvr>
                                    </p:animEffect>
                                    <p:anim calcmode="lin" valueType="num">
                                      <p:cBhvr>
                                        <p:cTn id="48" dur="2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9" dur="2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par>
                          <p:cTn id="50" fill="hold">
                            <p:stCondLst>
                              <p:cond delay="14000"/>
                            </p:stCondLst>
                            <p:childTnLst>
                              <p:par>
                                <p:cTn id="51" presetID="42" presetClass="entr" presetSubtype="0" fill="hold" nodeType="after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Effect transition="in" filter="fade">
                                      <p:cBhvr>
                                        <p:cTn id="53" dur="2000"/>
                                        <p:tgtEl>
                                          <p:spTgt spid="2">
                                            <p:txEl>
                                              <p:pRg st="13" end="13"/>
                                            </p:txEl>
                                          </p:spTgt>
                                        </p:tgtEl>
                                      </p:cBhvr>
                                    </p:animEffect>
                                    <p:anim calcmode="lin" valueType="num">
                                      <p:cBhvr>
                                        <p:cTn id="54" dur="2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5" dur="2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5016758"/>
          </a:xfrm>
          <a:prstGeom prst="rect">
            <a:avLst/>
          </a:prstGeom>
        </p:spPr>
        <p:txBody>
          <a:bodyPr wrap="square">
            <a:spAutoFit/>
          </a:bodyPr>
          <a:lstStyle/>
          <a:p>
            <a:pPr algn="ctr"/>
            <a:r>
              <a:rPr lang="fr-FR" sz="2400" dirty="0" smtClean="0"/>
              <a:t>Faire des groupes 4 à 8 vélos en laissant un espace suffisant  pour que les voitures puissent doubler et se rabattre.</a:t>
            </a:r>
          </a:p>
          <a:p>
            <a:endParaRPr lang="fr-FR" sz="2400" dirty="0" smtClean="0"/>
          </a:p>
          <a:p>
            <a:endParaRPr lang="fr-FR" sz="2400" dirty="0" smtClean="0"/>
          </a:p>
          <a:p>
            <a:endParaRPr lang="fr-FR" sz="2400" dirty="0" smtClean="0"/>
          </a:p>
          <a:p>
            <a:endParaRPr lang="fr-FR" sz="2400" dirty="0" smtClean="0"/>
          </a:p>
          <a:p>
            <a:endParaRPr lang="fr-FR" sz="2400" dirty="0" smtClean="0"/>
          </a:p>
          <a:p>
            <a:endParaRPr lang="fr-FR" sz="2400" dirty="0" smtClean="0"/>
          </a:p>
          <a:p>
            <a:endParaRPr lang="fr-FR" sz="2400" dirty="0" smtClean="0"/>
          </a:p>
          <a:p>
            <a:pPr algn="ctr"/>
            <a:r>
              <a:rPr lang="fr-FR" sz="2400" dirty="0" smtClean="0"/>
              <a:t>Communiquer sur ses intentions,  ou les dangers par la gestuelle ou oralement et faire passer l’information et se repositionner en cas de besoin. </a:t>
            </a:r>
          </a:p>
          <a:p>
            <a:endParaRPr lang="fr-FR" sz="3200" dirty="0"/>
          </a:p>
        </p:txBody>
      </p:sp>
      <p:pic>
        <p:nvPicPr>
          <p:cNvPr id="1027" name="Picture 3"/>
          <p:cNvPicPr>
            <a:picLocks noChangeAspect="1" noChangeArrowheads="1"/>
          </p:cNvPicPr>
          <p:nvPr/>
        </p:nvPicPr>
        <p:blipFill>
          <a:blip r:embed="rId2" cstate="print"/>
          <a:srcRect/>
          <a:stretch>
            <a:fillRect/>
          </a:stretch>
        </p:blipFill>
        <p:spPr bwMode="auto">
          <a:xfrm>
            <a:off x="791580" y="980728"/>
            <a:ext cx="7524836" cy="214995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719572" y="4725144"/>
            <a:ext cx="7704856" cy="2016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1000" fill="hold"/>
                                        <p:tgtEl>
                                          <p:spTgt spid="1027"/>
                                        </p:tgtEl>
                                        <p:attrNameLst>
                                          <p:attrName>ppt_x</p:attrName>
                                        </p:attrNameLst>
                                      </p:cBhvr>
                                      <p:tavLst>
                                        <p:tav tm="0">
                                          <p:val>
                                            <p:strVal val="#ppt_x"/>
                                          </p:val>
                                        </p:tav>
                                        <p:tav tm="100000">
                                          <p:val>
                                            <p:strVal val="#ppt_x"/>
                                          </p:val>
                                        </p:tav>
                                      </p:tavLst>
                                    </p:anim>
                                    <p:anim calcmode="lin" valueType="num">
                                      <p:cBhvr additive="base">
                                        <p:cTn id="13" dur="10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1500"/>
                                        <p:tgtEl>
                                          <p:spTgt spid="2">
                                            <p:txEl>
                                              <p:pRg st="8" end="8"/>
                                            </p:txEl>
                                          </p:spTgt>
                                        </p:tgtEl>
                                      </p:cBhvr>
                                    </p:animEffect>
                                    <p:anim calcmode="lin" valueType="num">
                                      <p:cBhvr>
                                        <p:cTn id="18" dur="1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9" dur="15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1500"/>
                                        <p:tgtEl>
                                          <p:spTgt spid="1028"/>
                                        </p:tgtEl>
                                      </p:cBhvr>
                                    </p:animEffect>
                                    <p:anim calcmode="lin" valueType="num">
                                      <p:cBhvr>
                                        <p:cTn id="24" dur="1500" fill="hold"/>
                                        <p:tgtEl>
                                          <p:spTgt spid="1028"/>
                                        </p:tgtEl>
                                        <p:attrNameLst>
                                          <p:attrName>ppt_x</p:attrName>
                                        </p:attrNameLst>
                                      </p:cBhvr>
                                      <p:tavLst>
                                        <p:tav tm="0">
                                          <p:val>
                                            <p:strVal val="#ppt_x"/>
                                          </p:val>
                                        </p:tav>
                                        <p:tav tm="100000">
                                          <p:val>
                                            <p:strVal val="#ppt_x"/>
                                          </p:val>
                                        </p:tav>
                                      </p:tavLst>
                                    </p:anim>
                                    <p:anim calcmode="lin" valueType="num">
                                      <p:cBhvr>
                                        <p:cTn id="25" dur="15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uler en groupe"/>
          <p:cNvPicPr>
            <a:picLocks noChangeAspect="1" noChangeArrowheads="1"/>
          </p:cNvPicPr>
          <p:nvPr/>
        </p:nvPicPr>
        <p:blipFill>
          <a:blip r:embed="rId2" cstate="print"/>
          <a:srcRect b="10177"/>
          <a:stretch>
            <a:fillRect/>
          </a:stretch>
        </p:blipFill>
        <p:spPr bwMode="auto">
          <a:xfrm>
            <a:off x="-1" y="0"/>
            <a:ext cx="4368201" cy="6858000"/>
          </a:xfrm>
          <a:prstGeom prst="rect">
            <a:avLst/>
          </a:prstGeom>
          <a:noFill/>
        </p:spPr>
      </p:pic>
      <p:pic>
        <p:nvPicPr>
          <p:cNvPr id="1030" name="Picture 6"/>
          <p:cNvPicPr>
            <a:picLocks noChangeAspect="1" noChangeArrowheads="1"/>
          </p:cNvPicPr>
          <p:nvPr/>
        </p:nvPicPr>
        <p:blipFill>
          <a:blip r:embed="rId3" cstate="print"/>
          <a:srcRect l="32000" t="5592" r="33929" b="5592"/>
          <a:stretch>
            <a:fillRect/>
          </a:stretch>
        </p:blipFill>
        <p:spPr bwMode="auto">
          <a:xfrm>
            <a:off x="4823520" y="0"/>
            <a:ext cx="4320480" cy="6847553"/>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7959" t="16515" r="29613"/>
          <a:stretch>
            <a:fillRect/>
          </a:stretch>
        </p:blipFill>
        <p:spPr bwMode="auto">
          <a:xfrm>
            <a:off x="4391472" y="0"/>
            <a:ext cx="4752528" cy="6810375"/>
          </a:xfrm>
          <a:prstGeom prst="rect">
            <a:avLst/>
          </a:prstGeom>
          <a:noFill/>
          <a:ln w="9525">
            <a:noFill/>
            <a:miter lim="800000"/>
            <a:headEnd/>
            <a:tailEnd/>
          </a:ln>
        </p:spPr>
      </p:pic>
      <p:sp>
        <p:nvSpPr>
          <p:cNvPr id="3" name="ZoneTexte 2"/>
          <p:cNvSpPr txBox="1"/>
          <p:nvPr/>
        </p:nvSpPr>
        <p:spPr>
          <a:xfrm>
            <a:off x="251520" y="2204864"/>
            <a:ext cx="3960440" cy="2062103"/>
          </a:xfrm>
          <a:prstGeom prst="rect">
            <a:avLst/>
          </a:prstGeom>
          <a:noFill/>
        </p:spPr>
        <p:txBody>
          <a:bodyPr wrap="square" rtlCol="0">
            <a:spAutoFit/>
          </a:bodyPr>
          <a:lstStyle/>
          <a:p>
            <a:r>
              <a:rPr lang="fr-FR" sz="3200" dirty="0" smtClean="0"/>
              <a:t>70 % des chutes proviennent d’un manque de vigilance dans le groupe !</a:t>
            </a:r>
            <a:endParaRPr lang="fr-FR" sz="3200" dirty="0"/>
          </a:p>
        </p:txBody>
      </p:sp>
      <p:sp>
        <p:nvSpPr>
          <p:cNvPr id="4" name="ZoneTexte 3"/>
          <p:cNvSpPr txBox="1"/>
          <p:nvPr/>
        </p:nvSpPr>
        <p:spPr>
          <a:xfrm>
            <a:off x="17748" y="548680"/>
            <a:ext cx="4427984" cy="1077218"/>
          </a:xfrm>
          <a:prstGeom prst="rect">
            <a:avLst/>
          </a:prstGeom>
          <a:noFill/>
        </p:spPr>
        <p:txBody>
          <a:bodyPr wrap="square" rtlCol="0">
            <a:spAutoFit/>
          </a:bodyPr>
          <a:lstStyle/>
          <a:p>
            <a:pPr algn="ctr"/>
            <a:r>
              <a:rPr lang="fr-FR" sz="3200" b="1" dirty="0" smtClean="0">
                <a:solidFill>
                  <a:srgbClr val="FF0000"/>
                </a:solidFill>
              </a:rPr>
              <a:t>SE POSITIONNER DANS LE GROUPE</a:t>
            </a:r>
            <a:endParaRPr lang="fr-FR"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 calcmode="lin" valueType="num">
                                      <p:cBhvr>
                                        <p:cTn id="9" dur="1500" fill="hold"/>
                                        <p:tgtEl>
                                          <p:spTgt spid="4"/>
                                        </p:tgtEl>
                                        <p:attrNameLst>
                                          <p:attrName>style.rotation</p:attrName>
                                        </p:attrNameLst>
                                      </p:cBhvr>
                                      <p:tavLst>
                                        <p:tav tm="0">
                                          <p:val>
                                            <p:fltVal val="90"/>
                                          </p:val>
                                        </p:tav>
                                        <p:tav tm="100000">
                                          <p:val>
                                            <p:fltVal val="0"/>
                                          </p:val>
                                        </p:tav>
                                      </p:tavLst>
                                    </p:anim>
                                    <p:animEffect transition="in" filter="fade">
                                      <p:cBhvr>
                                        <p:cTn id="10" dur="1500"/>
                                        <p:tgtEl>
                                          <p:spTgt spid="4"/>
                                        </p:tgtEl>
                                      </p:cBhvr>
                                    </p:animEffect>
                                  </p:childTnLst>
                                </p:cTn>
                              </p:par>
                            </p:childTnLst>
                          </p:cTn>
                        </p:par>
                        <p:par>
                          <p:cTn id="11" fill="hold">
                            <p:stCondLst>
                              <p:cond delay="1500"/>
                            </p:stCondLst>
                            <p:childTnLst>
                              <p:par>
                                <p:cTn id="12" presetID="6" presetClass="entr" presetSubtype="1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283968" y="0"/>
            <a:ext cx="4752975" cy="6858000"/>
          </a:xfrm>
          <a:prstGeom prst="rect">
            <a:avLst/>
          </a:prstGeom>
          <a:noFill/>
          <a:ln w="9525">
            <a:noFill/>
            <a:miter lim="800000"/>
            <a:headEnd/>
            <a:tailEnd/>
          </a:ln>
        </p:spPr>
      </p:pic>
      <p:sp>
        <p:nvSpPr>
          <p:cNvPr id="3" name="ZoneTexte 2"/>
          <p:cNvSpPr txBox="1"/>
          <p:nvPr/>
        </p:nvSpPr>
        <p:spPr>
          <a:xfrm>
            <a:off x="179512" y="260648"/>
            <a:ext cx="4032448" cy="954107"/>
          </a:xfrm>
          <a:prstGeom prst="rect">
            <a:avLst/>
          </a:prstGeom>
          <a:noFill/>
        </p:spPr>
        <p:txBody>
          <a:bodyPr wrap="square" rtlCol="0">
            <a:spAutoFit/>
          </a:bodyPr>
          <a:lstStyle/>
          <a:p>
            <a:pPr algn="ctr"/>
            <a:r>
              <a:rPr lang="fr-FR" sz="2800" b="1" dirty="0" smtClean="0">
                <a:solidFill>
                  <a:srgbClr val="FF0000"/>
                </a:solidFill>
              </a:rPr>
              <a:t>APPLIQUER LE VERBAL ET LA GESTUELLE</a:t>
            </a:r>
            <a:endParaRPr lang="fr-FR" sz="2800" b="1" dirty="0">
              <a:solidFill>
                <a:srgbClr val="FF0000"/>
              </a:solidFill>
            </a:endParaRPr>
          </a:p>
        </p:txBody>
      </p:sp>
      <p:sp>
        <p:nvSpPr>
          <p:cNvPr id="4" name="ZoneTexte 3"/>
          <p:cNvSpPr txBox="1"/>
          <p:nvPr/>
        </p:nvSpPr>
        <p:spPr>
          <a:xfrm>
            <a:off x="0" y="1484784"/>
            <a:ext cx="4283968" cy="830997"/>
          </a:xfrm>
          <a:prstGeom prst="rect">
            <a:avLst/>
          </a:prstGeom>
          <a:noFill/>
        </p:spPr>
        <p:txBody>
          <a:bodyPr wrap="square" rtlCol="0">
            <a:spAutoFit/>
          </a:bodyPr>
          <a:lstStyle/>
          <a:p>
            <a:pPr algn="ctr"/>
            <a:r>
              <a:rPr lang="fr-FR" sz="2400" b="1" dirty="0" smtClean="0">
                <a:solidFill>
                  <a:srgbClr val="FFFF00"/>
                </a:solidFill>
              </a:rPr>
              <a:t>En situation de </a:t>
            </a:r>
          </a:p>
          <a:p>
            <a:pPr algn="ctr"/>
            <a:r>
              <a:rPr lang="fr-FR" sz="2400" b="1" dirty="0" smtClean="0">
                <a:solidFill>
                  <a:srgbClr val="FFFF00"/>
                </a:solidFill>
              </a:rPr>
              <a:t>“ TOURNER À GAUCHE ”</a:t>
            </a:r>
            <a:endParaRPr lang="fr-FR" sz="2400" b="1" dirty="0">
              <a:solidFill>
                <a:srgbClr val="FFFF00"/>
              </a:solidFill>
            </a:endParaRPr>
          </a:p>
        </p:txBody>
      </p:sp>
      <p:sp>
        <p:nvSpPr>
          <p:cNvPr id="5" name="ZoneTexte 4"/>
          <p:cNvSpPr txBox="1"/>
          <p:nvPr/>
        </p:nvSpPr>
        <p:spPr>
          <a:xfrm>
            <a:off x="0" y="2852936"/>
            <a:ext cx="4283968" cy="3416320"/>
          </a:xfrm>
          <a:prstGeom prst="rect">
            <a:avLst/>
          </a:prstGeom>
          <a:noFill/>
        </p:spPr>
        <p:txBody>
          <a:bodyPr wrap="square" rtlCol="0">
            <a:spAutoFit/>
          </a:bodyPr>
          <a:lstStyle/>
          <a:p>
            <a:pPr algn="ctr"/>
            <a:r>
              <a:rPr lang="fr-FR" sz="2400" dirty="0" smtClean="0"/>
              <a:t>LE GROUPE EN SIMPLE FILE. Le 1er de la file tend le bras et crie « À gauche ! ». Les suivants passent le message. Après un coup d’œil en arrière, le groupe se déporte à gauche, tout en laissant la voie libre sur la droite pour les voitures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500"/>
                            </p:stCondLst>
                            <p:childTnLst>
                              <p:par>
                                <p:cTn id="14" presetID="2" presetClass="entr" presetSubtype="4"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1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3000" fill="hold"/>
                                        <p:tgtEl>
                                          <p:spTgt spid="5"/>
                                        </p:tgtEl>
                                        <p:attrNameLst>
                                          <p:attrName>ppt_x</p:attrName>
                                        </p:attrNameLst>
                                      </p:cBhvr>
                                      <p:tavLst>
                                        <p:tav tm="0">
                                          <p:val>
                                            <p:strVal val="#ppt_x"/>
                                          </p:val>
                                        </p:tav>
                                        <p:tav tm="100000">
                                          <p:val>
                                            <p:strVal val="#ppt_x"/>
                                          </p:val>
                                        </p:tav>
                                      </p:tavLst>
                                    </p:anim>
                                    <p:anim calcmode="lin" valueType="num">
                                      <p:cBhvr additive="base">
                                        <p:cTn id="22"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915816" y="0"/>
            <a:ext cx="6228184" cy="6858000"/>
          </a:xfrm>
          <a:prstGeom prst="rect">
            <a:avLst/>
          </a:prstGeom>
          <a:noFill/>
          <a:ln w="9525">
            <a:noFill/>
            <a:miter lim="800000"/>
            <a:headEnd/>
            <a:tailEnd/>
          </a:ln>
        </p:spPr>
      </p:pic>
      <p:sp>
        <p:nvSpPr>
          <p:cNvPr id="3" name="ZoneTexte 2"/>
          <p:cNvSpPr txBox="1"/>
          <p:nvPr/>
        </p:nvSpPr>
        <p:spPr>
          <a:xfrm>
            <a:off x="1" y="1844824"/>
            <a:ext cx="2915816" cy="3108543"/>
          </a:xfrm>
          <a:prstGeom prst="rect">
            <a:avLst/>
          </a:prstGeom>
          <a:noFill/>
        </p:spPr>
        <p:txBody>
          <a:bodyPr wrap="square" rtlCol="0">
            <a:spAutoFit/>
          </a:bodyPr>
          <a:lstStyle/>
          <a:p>
            <a:pPr algn="ctr"/>
            <a:r>
              <a:rPr lang="fr-FR" sz="2800" b="1" dirty="0" smtClean="0"/>
              <a:t>Il suffit d’un simple geste, d’une parole pour qu’une chute ou un accident soit évité !</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548680"/>
            <a:ext cx="7560840" cy="1323439"/>
          </a:xfrm>
          <a:prstGeom prst="rect">
            <a:avLst/>
          </a:prstGeom>
          <a:noFill/>
        </p:spPr>
        <p:txBody>
          <a:bodyPr wrap="square" rtlCol="0">
            <a:spAutoFit/>
          </a:bodyPr>
          <a:lstStyle/>
          <a:p>
            <a:pPr algn="ctr"/>
            <a:r>
              <a:rPr lang="fr-FR" sz="8000" b="1" dirty="0" smtClean="0">
                <a:solidFill>
                  <a:srgbClr val="FF0000"/>
                </a:solidFill>
              </a:rPr>
              <a:t>LA SECURITE</a:t>
            </a:r>
            <a:endParaRPr lang="fr-FR" sz="8000" b="1" dirty="0">
              <a:solidFill>
                <a:srgbClr val="FF0000"/>
              </a:solidFill>
            </a:endParaRPr>
          </a:p>
        </p:txBody>
      </p:sp>
      <p:sp>
        <p:nvSpPr>
          <p:cNvPr id="3" name="ZoneTexte 2"/>
          <p:cNvSpPr txBox="1"/>
          <p:nvPr/>
        </p:nvSpPr>
        <p:spPr>
          <a:xfrm>
            <a:off x="1187624" y="3429000"/>
            <a:ext cx="6984776" cy="2123658"/>
          </a:xfrm>
          <a:prstGeom prst="rect">
            <a:avLst/>
          </a:prstGeom>
          <a:noFill/>
        </p:spPr>
        <p:txBody>
          <a:bodyPr wrap="square" rtlCol="0">
            <a:spAutoFit/>
          </a:bodyPr>
          <a:lstStyle/>
          <a:p>
            <a:pPr algn="ctr"/>
            <a:r>
              <a:rPr lang="fr-FR" sz="6600" b="1" dirty="0" smtClean="0"/>
              <a:t>C’est l’affaire de tous!</a:t>
            </a:r>
            <a:endParaRPr lang="fr-FR" sz="6600" b="1" dirty="0"/>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355976" y="0"/>
            <a:ext cx="4788024" cy="6857999"/>
          </a:xfrm>
          <a:prstGeom prst="rect">
            <a:avLst/>
          </a:prstGeom>
          <a:noFill/>
          <a:ln w="9525">
            <a:noFill/>
            <a:miter lim="800000"/>
            <a:headEnd/>
            <a:tailEnd/>
          </a:ln>
        </p:spPr>
      </p:pic>
      <p:sp>
        <p:nvSpPr>
          <p:cNvPr id="3" name="Rectangle 2"/>
          <p:cNvSpPr/>
          <p:nvPr/>
        </p:nvSpPr>
        <p:spPr>
          <a:xfrm>
            <a:off x="0" y="1"/>
            <a:ext cx="4355976" cy="1200329"/>
          </a:xfrm>
          <a:prstGeom prst="rect">
            <a:avLst/>
          </a:prstGeom>
        </p:spPr>
        <p:txBody>
          <a:bodyPr wrap="square">
            <a:spAutoFit/>
          </a:bodyPr>
          <a:lstStyle/>
          <a:p>
            <a:pPr algn="ctr"/>
            <a:r>
              <a:rPr lang="fr-FR" sz="2400" b="1" dirty="0" smtClean="0">
                <a:solidFill>
                  <a:srgbClr val="FF0000"/>
                </a:solidFill>
              </a:rPr>
              <a:t>ÊTRE VU DANS LES CHANGEMENTS DE DIRECTION</a:t>
            </a:r>
            <a:endParaRPr lang="fr-FR" sz="2400" b="1" dirty="0">
              <a:solidFill>
                <a:srgbClr val="FF0000"/>
              </a:solidFill>
            </a:endParaRPr>
          </a:p>
        </p:txBody>
      </p:sp>
      <p:sp>
        <p:nvSpPr>
          <p:cNvPr id="4" name="Rectangle 3"/>
          <p:cNvSpPr/>
          <p:nvPr/>
        </p:nvSpPr>
        <p:spPr>
          <a:xfrm>
            <a:off x="35496" y="1216354"/>
            <a:ext cx="4355976" cy="4708981"/>
          </a:xfrm>
          <a:prstGeom prst="rect">
            <a:avLst/>
          </a:prstGeom>
        </p:spPr>
        <p:txBody>
          <a:bodyPr wrap="square">
            <a:spAutoFit/>
          </a:bodyPr>
          <a:lstStyle/>
          <a:p>
            <a:pPr algn="ctr"/>
            <a:r>
              <a:rPr lang="fr-FR" sz="2000" b="1" dirty="0" smtClean="0">
                <a:solidFill>
                  <a:srgbClr val="FFFF00"/>
                </a:solidFill>
              </a:rPr>
              <a:t>LE TOURNE-À-GAUCHE</a:t>
            </a:r>
          </a:p>
          <a:p>
            <a:pPr algn="ctr"/>
            <a:endParaRPr lang="fr-FR" sz="2000" dirty="0" smtClean="0"/>
          </a:p>
          <a:p>
            <a:pPr algn="ctr"/>
            <a:r>
              <a:rPr lang="fr-FR" sz="2000" dirty="0" smtClean="0"/>
              <a:t>1- Regardez derrière vous pour vous assurer que la voie est libre et que vous ne gênez pas les véhicules qui vous suivent.</a:t>
            </a:r>
          </a:p>
          <a:p>
            <a:pPr algn="ctr"/>
            <a:endParaRPr lang="fr-FR" sz="2000" dirty="0" smtClean="0"/>
          </a:p>
          <a:p>
            <a:pPr algn="ctr"/>
            <a:r>
              <a:rPr lang="fr-FR" sz="2000" dirty="0" smtClean="0"/>
              <a:t>2 - Prévenez avec votre bras bien tendu les autres usagers de votre intention de vous déporter sur le milieu de la chaussée.</a:t>
            </a:r>
          </a:p>
          <a:p>
            <a:pPr algn="ctr"/>
            <a:endParaRPr lang="fr-FR" sz="2000" dirty="0" smtClean="0"/>
          </a:p>
          <a:p>
            <a:pPr algn="ctr"/>
            <a:r>
              <a:rPr lang="fr-FR" sz="2000" dirty="0" smtClean="0"/>
              <a:t>3 - Avant de tourner à gauche, laissez la priorité aux véhicules arrivant de droite et de face. </a:t>
            </a:r>
            <a:endParaRPr lang="fr-FR" sz="20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0" end="0"/>
                                            </p:txEl>
                                          </p:spTgt>
                                        </p:tgtEl>
                                      </p:cBhvr>
                                    </p:animEffect>
                                  </p:childTnLst>
                                </p:cTn>
                              </p:par>
                            </p:childTnLst>
                          </p:cTn>
                        </p:par>
                        <p:par>
                          <p:cTn id="11" fill="hold">
                            <p:stCondLst>
                              <p:cond delay="2000"/>
                            </p:stCondLst>
                            <p:childTnLst>
                              <p:par>
                                <p:cTn id="12" presetID="14" presetClass="entr" presetSubtype="1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1500"/>
                                        <p:tgtEl>
                                          <p:spTgt spid="4">
                                            <p:txEl>
                                              <p:pRg st="0" end="0"/>
                                            </p:txEl>
                                          </p:spTgt>
                                        </p:tgtEl>
                                      </p:cBhvr>
                                    </p:animEffect>
                                  </p:childTnLst>
                                </p:cTn>
                              </p:par>
                            </p:childTnLst>
                          </p:cTn>
                        </p:par>
                        <p:par>
                          <p:cTn id="15" fill="hold">
                            <p:stCondLst>
                              <p:cond delay="3500"/>
                            </p:stCondLst>
                            <p:childTnLst>
                              <p:par>
                                <p:cTn id="16" presetID="2" presetClass="entr" presetSubtype="4" fill="hold"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2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2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6000"/>
                            </p:stCondLst>
                            <p:childTnLst>
                              <p:par>
                                <p:cTn id="21" presetID="42"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500"/>
                                        <p:tgtEl>
                                          <p:spTgt spid="4">
                                            <p:txEl>
                                              <p:pRg st="4" end="4"/>
                                            </p:txEl>
                                          </p:spTgt>
                                        </p:tgtEl>
                                      </p:cBhvr>
                                    </p:animEffect>
                                    <p:anim calcmode="lin" valueType="num">
                                      <p:cBhvr>
                                        <p:cTn id="24" dur="2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5" dur="2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8500"/>
                            </p:stCondLst>
                            <p:childTnLst>
                              <p:par>
                                <p:cTn id="27" presetID="42" presetClass="entr" presetSubtype="0" fill="hold"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2500"/>
                                        <p:tgtEl>
                                          <p:spTgt spid="4">
                                            <p:txEl>
                                              <p:pRg st="6" end="6"/>
                                            </p:txEl>
                                          </p:spTgt>
                                        </p:tgtEl>
                                      </p:cBhvr>
                                    </p:animEffect>
                                    <p:anim calcmode="lin" valueType="num">
                                      <p:cBhvr>
                                        <p:cTn id="30" dur="2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1" dur="2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995936" y="0"/>
            <a:ext cx="5148064" cy="6857999"/>
          </a:xfrm>
          <a:prstGeom prst="rect">
            <a:avLst/>
          </a:prstGeom>
          <a:noFill/>
          <a:ln w="9525">
            <a:noFill/>
            <a:miter lim="800000"/>
            <a:headEnd/>
            <a:tailEnd/>
          </a:ln>
        </p:spPr>
      </p:pic>
      <p:sp>
        <p:nvSpPr>
          <p:cNvPr id="3" name="Rectangle 2"/>
          <p:cNvSpPr/>
          <p:nvPr/>
        </p:nvSpPr>
        <p:spPr>
          <a:xfrm>
            <a:off x="504056" y="781539"/>
            <a:ext cx="2987824" cy="2677656"/>
          </a:xfrm>
          <a:prstGeom prst="rect">
            <a:avLst/>
          </a:prstGeom>
        </p:spPr>
        <p:txBody>
          <a:bodyPr wrap="square">
            <a:spAutoFit/>
          </a:bodyPr>
          <a:lstStyle/>
          <a:p>
            <a:pPr algn="ctr"/>
            <a:r>
              <a:rPr lang="fr-FR" sz="2800" b="1" dirty="0" smtClean="0">
                <a:solidFill>
                  <a:srgbClr val="FF0000"/>
                </a:solidFill>
              </a:rPr>
              <a:t>CROISEZ LE REGARD DU CHAUFFEUR,</a:t>
            </a:r>
          </a:p>
          <a:p>
            <a:pPr algn="ctr"/>
            <a:r>
              <a:rPr lang="fr-FR" sz="2800" b="1" dirty="0" smtClean="0">
                <a:solidFill>
                  <a:srgbClr val="FF0000"/>
                </a:solidFill>
              </a:rPr>
              <a:t>AINSI VOUS ÊTES CERTAIN QU’IL VOUS A VU!</a:t>
            </a:r>
            <a:endParaRPr lang="fr-FR" sz="2800" b="1" dirty="0">
              <a:solidFill>
                <a:srgbClr val="FF0000"/>
              </a:solidFill>
            </a:endParaRPr>
          </a:p>
        </p:txBody>
      </p:sp>
      <p:pic>
        <p:nvPicPr>
          <p:cNvPr id="8195" name="Picture 3"/>
          <p:cNvPicPr>
            <a:picLocks noChangeAspect="1" noChangeArrowheads="1"/>
          </p:cNvPicPr>
          <p:nvPr/>
        </p:nvPicPr>
        <p:blipFill>
          <a:blip r:embed="rId3" cstate="print"/>
          <a:srcRect/>
          <a:stretch>
            <a:fillRect/>
          </a:stretch>
        </p:blipFill>
        <p:spPr bwMode="auto">
          <a:xfrm>
            <a:off x="0" y="4653136"/>
            <a:ext cx="4283968" cy="2204864"/>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203848" y="0"/>
            <a:ext cx="5940152" cy="6858000"/>
          </a:xfrm>
          <a:prstGeom prst="rect">
            <a:avLst/>
          </a:prstGeom>
          <a:noFill/>
          <a:ln w="9525">
            <a:noFill/>
            <a:miter lim="800000"/>
            <a:headEnd/>
            <a:tailEnd/>
          </a:ln>
        </p:spPr>
      </p:pic>
      <p:sp>
        <p:nvSpPr>
          <p:cNvPr id="3" name="ZoneTexte 2"/>
          <p:cNvSpPr txBox="1"/>
          <p:nvPr/>
        </p:nvSpPr>
        <p:spPr>
          <a:xfrm>
            <a:off x="30839" y="2060848"/>
            <a:ext cx="3203848" cy="1569660"/>
          </a:xfrm>
          <a:prstGeom prst="rect">
            <a:avLst/>
          </a:prstGeom>
          <a:noFill/>
        </p:spPr>
        <p:txBody>
          <a:bodyPr wrap="square" rtlCol="0">
            <a:spAutoFit/>
          </a:bodyPr>
          <a:lstStyle/>
          <a:p>
            <a:pPr algn="ctr"/>
            <a:r>
              <a:rPr lang="fr-FR" sz="3200" b="1" dirty="0" smtClean="0">
                <a:solidFill>
                  <a:srgbClr val="FF0000"/>
                </a:solidFill>
              </a:rPr>
              <a:t>ETRE VU </a:t>
            </a:r>
          </a:p>
          <a:p>
            <a:pPr algn="ctr"/>
            <a:r>
              <a:rPr lang="fr-FR" sz="3200" b="1" dirty="0" smtClean="0">
                <a:solidFill>
                  <a:srgbClr val="FF0000"/>
                </a:solidFill>
              </a:rPr>
              <a:t>DANS LES INTERSECTIONS </a:t>
            </a:r>
            <a:endParaRPr lang="fr-FR" sz="3200" b="1" dirty="0">
              <a:solidFill>
                <a:srgbClr val="FF0000"/>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404664"/>
            <a:ext cx="8064896" cy="584775"/>
          </a:xfrm>
          <a:prstGeom prst="rect">
            <a:avLst/>
          </a:prstGeom>
          <a:noFill/>
        </p:spPr>
        <p:txBody>
          <a:bodyPr wrap="square" rtlCol="0">
            <a:spAutoFit/>
          </a:bodyPr>
          <a:lstStyle/>
          <a:p>
            <a:pPr algn="ctr"/>
            <a:r>
              <a:rPr lang="fr-FR" sz="3200" b="1" dirty="0" smtClean="0">
                <a:solidFill>
                  <a:srgbClr val="FF0000"/>
                </a:solidFill>
              </a:rPr>
              <a:t>LE CODE DE LA ROUTE ET SES PANNEAUX</a:t>
            </a:r>
          </a:p>
        </p:txBody>
      </p:sp>
      <p:pic>
        <p:nvPicPr>
          <p:cNvPr id="6146" name="Picture 2" descr="A21 - Panneau débouché de cycliste venant de la droite ou de la gauche Mysignalisation.com"/>
          <p:cNvPicPr>
            <a:picLocks noChangeAspect="1" noChangeArrowheads="1"/>
          </p:cNvPicPr>
          <p:nvPr/>
        </p:nvPicPr>
        <p:blipFill>
          <a:blip r:embed="rId2" cstate="print"/>
          <a:srcRect/>
          <a:stretch>
            <a:fillRect/>
          </a:stretch>
        </p:blipFill>
        <p:spPr bwMode="auto">
          <a:xfrm>
            <a:off x="175471" y="4113684"/>
            <a:ext cx="2380305" cy="2411659"/>
          </a:xfrm>
          <a:prstGeom prst="rect">
            <a:avLst/>
          </a:prstGeom>
          <a:noFill/>
        </p:spPr>
      </p:pic>
      <p:sp>
        <p:nvSpPr>
          <p:cNvPr id="6" name="Rectangle 5"/>
          <p:cNvSpPr/>
          <p:nvPr/>
        </p:nvSpPr>
        <p:spPr>
          <a:xfrm>
            <a:off x="2298289" y="4825053"/>
            <a:ext cx="6858000" cy="954107"/>
          </a:xfrm>
          <a:prstGeom prst="rect">
            <a:avLst/>
          </a:prstGeom>
        </p:spPr>
        <p:txBody>
          <a:bodyPr wrap="square">
            <a:spAutoFit/>
          </a:bodyPr>
          <a:lstStyle/>
          <a:p>
            <a:pPr algn="ctr"/>
            <a:r>
              <a:rPr lang="fr-FR" sz="2800" b="1" dirty="0" smtClean="0">
                <a:solidFill>
                  <a:srgbClr val="FFFF00"/>
                </a:solidFill>
              </a:rPr>
              <a:t>débouché de cycliste venant de la droite ou de la gauche</a:t>
            </a:r>
            <a:endParaRPr lang="fr-FR" sz="2800" b="1" dirty="0">
              <a:solidFill>
                <a:srgbClr val="FFFF00"/>
              </a:solidFill>
            </a:endParaRPr>
          </a:p>
        </p:txBody>
      </p:sp>
      <p:pic>
        <p:nvPicPr>
          <p:cNvPr id="6148" name="Picture 4" descr="Résultat de recherche d'images pour &quot;panneaux pour cyclistes&quot;"/>
          <p:cNvPicPr>
            <a:picLocks noChangeAspect="1" noChangeArrowheads="1"/>
          </p:cNvPicPr>
          <p:nvPr/>
        </p:nvPicPr>
        <p:blipFill>
          <a:blip r:embed="rId3" cstate="print"/>
          <a:srcRect/>
          <a:stretch>
            <a:fillRect/>
          </a:stretch>
        </p:blipFill>
        <p:spPr bwMode="auto">
          <a:xfrm>
            <a:off x="395536" y="1700808"/>
            <a:ext cx="2088232" cy="2021210"/>
          </a:xfrm>
          <a:prstGeom prst="rect">
            <a:avLst/>
          </a:prstGeom>
          <a:noFill/>
        </p:spPr>
      </p:pic>
      <p:sp>
        <p:nvSpPr>
          <p:cNvPr id="6150" name="AutoShape 6" descr="Résultat de recherche d'images pour &quot;feu rou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52" name="AutoShape 8" descr="Résultat de recherche d'images pour &quot;feu rou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54" name="AutoShape 10" descr="Résultat de recherche d'images pour &quot;feu rou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156" name="AutoShape 12" descr="Résultat de recherche d'images pour &quot;feu rou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58" name="Picture 14" descr="Résultat de recherche d'images pour &quot;feu rouge&quot;"/>
          <p:cNvPicPr>
            <a:picLocks noChangeAspect="1" noChangeArrowheads="1"/>
          </p:cNvPicPr>
          <p:nvPr/>
        </p:nvPicPr>
        <p:blipFill>
          <a:blip r:embed="rId4" cstate="print"/>
          <a:srcRect/>
          <a:stretch>
            <a:fillRect/>
          </a:stretch>
        </p:blipFill>
        <p:spPr bwMode="auto">
          <a:xfrm>
            <a:off x="6372200" y="1484784"/>
            <a:ext cx="1743075" cy="2628900"/>
          </a:xfrm>
          <a:prstGeom prst="rect">
            <a:avLst/>
          </a:prstGeom>
          <a:noFill/>
        </p:spPr>
      </p:pic>
      <p:sp>
        <p:nvSpPr>
          <p:cNvPr id="13" name="ZoneTexte 12"/>
          <p:cNvSpPr txBox="1"/>
          <p:nvPr/>
        </p:nvSpPr>
        <p:spPr>
          <a:xfrm>
            <a:off x="2555776" y="1814626"/>
            <a:ext cx="3744416" cy="1077218"/>
          </a:xfrm>
          <a:prstGeom prst="rect">
            <a:avLst/>
          </a:prstGeom>
          <a:noFill/>
        </p:spPr>
        <p:txBody>
          <a:bodyPr wrap="square" rtlCol="0">
            <a:spAutoFit/>
          </a:bodyPr>
          <a:lstStyle/>
          <a:p>
            <a:pPr algn="ctr"/>
            <a:r>
              <a:rPr lang="fr-FR" sz="3200" b="1" u="sng" dirty="0" smtClean="0">
                <a:solidFill>
                  <a:srgbClr val="FFFF00"/>
                </a:solidFill>
              </a:rPr>
              <a:t>ARRET OBLIGATOIRE</a:t>
            </a:r>
            <a:endParaRPr lang="fr-FR" sz="3200" b="1" u="sng" dirty="0">
              <a:solidFill>
                <a:srgbClr val="FFFF00"/>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3000" fill="hold"/>
                                        <p:tgtEl>
                                          <p:spTgt spid="13"/>
                                        </p:tgtEl>
                                        <p:attrNameLst>
                                          <p:attrName>ppt_w</p:attrName>
                                        </p:attrNameLst>
                                      </p:cBhvr>
                                      <p:tavLst>
                                        <p:tav tm="0">
                                          <p:val>
                                            <p:fltVal val="0"/>
                                          </p:val>
                                        </p:tav>
                                        <p:tav tm="100000">
                                          <p:val>
                                            <p:strVal val="#ppt_w"/>
                                          </p:val>
                                        </p:tav>
                                      </p:tavLst>
                                    </p:anim>
                                    <p:anim calcmode="lin" valueType="num">
                                      <p:cBhvr>
                                        <p:cTn id="15" dur="3000" fill="hold"/>
                                        <p:tgtEl>
                                          <p:spTgt spid="13"/>
                                        </p:tgtEl>
                                        <p:attrNameLst>
                                          <p:attrName>ppt_h</p:attrName>
                                        </p:attrNameLst>
                                      </p:cBhvr>
                                      <p:tavLst>
                                        <p:tav tm="0">
                                          <p:val>
                                            <p:fltVal val="0"/>
                                          </p:val>
                                        </p:tav>
                                        <p:tav tm="100000">
                                          <p:val>
                                            <p:strVal val="#ppt_h"/>
                                          </p:val>
                                        </p:tav>
                                      </p:tavLst>
                                    </p:anim>
                                    <p:animEffect transition="in" filter="fade">
                                      <p:cBhvr>
                                        <p:cTn id="16" dur="3000"/>
                                        <p:tgtEl>
                                          <p:spTgt spid="1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6148"/>
                                        </p:tgtEl>
                                        <p:attrNameLst>
                                          <p:attrName>style.visibility</p:attrName>
                                        </p:attrNameLst>
                                      </p:cBhvr>
                                      <p:to>
                                        <p:strVal val="visible"/>
                                      </p:to>
                                    </p:set>
                                    <p:anim calcmode="lin" valueType="num">
                                      <p:cBhvr>
                                        <p:cTn id="20" dur="3000" fill="hold"/>
                                        <p:tgtEl>
                                          <p:spTgt spid="6148"/>
                                        </p:tgtEl>
                                        <p:attrNameLst>
                                          <p:attrName>ppt_w</p:attrName>
                                        </p:attrNameLst>
                                      </p:cBhvr>
                                      <p:tavLst>
                                        <p:tav tm="0">
                                          <p:val>
                                            <p:fltVal val="0"/>
                                          </p:val>
                                        </p:tav>
                                        <p:tav tm="100000">
                                          <p:val>
                                            <p:strVal val="#ppt_w"/>
                                          </p:val>
                                        </p:tav>
                                      </p:tavLst>
                                    </p:anim>
                                    <p:anim calcmode="lin" valueType="num">
                                      <p:cBhvr>
                                        <p:cTn id="21" dur="3000" fill="hold"/>
                                        <p:tgtEl>
                                          <p:spTgt spid="6148"/>
                                        </p:tgtEl>
                                        <p:attrNameLst>
                                          <p:attrName>ppt_h</p:attrName>
                                        </p:attrNameLst>
                                      </p:cBhvr>
                                      <p:tavLst>
                                        <p:tav tm="0">
                                          <p:val>
                                            <p:fltVal val="0"/>
                                          </p:val>
                                        </p:tav>
                                        <p:tav tm="100000">
                                          <p:val>
                                            <p:strVal val="#ppt_h"/>
                                          </p:val>
                                        </p:tav>
                                      </p:tavLst>
                                    </p:anim>
                                    <p:animEffect transition="in" filter="fade">
                                      <p:cBhvr>
                                        <p:cTn id="22" dur="3000"/>
                                        <p:tgtEl>
                                          <p:spTgt spid="6148"/>
                                        </p:tgtEl>
                                      </p:cBhvr>
                                    </p:animEffect>
                                  </p:childTnLst>
                                </p:cTn>
                              </p:par>
                              <p:par>
                                <p:cTn id="23" presetID="53" presetClass="entr" presetSubtype="16" fill="hold" nodeType="withEffect">
                                  <p:stCondLst>
                                    <p:cond delay="0"/>
                                  </p:stCondLst>
                                  <p:childTnLst>
                                    <p:set>
                                      <p:cBhvr>
                                        <p:cTn id="24" dur="1" fill="hold">
                                          <p:stCondLst>
                                            <p:cond delay="0"/>
                                          </p:stCondLst>
                                        </p:cTn>
                                        <p:tgtEl>
                                          <p:spTgt spid="6158"/>
                                        </p:tgtEl>
                                        <p:attrNameLst>
                                          <p:attrName>style.visibility</p:attrName>
                                        </p:attrNameLst>
                                      </p:cBhvr>
                                      <p:to>
                                        <p:strVal val="visible"/>
                                      </p:to>
                                    </p:set>
                                    <p:anim calcmode="lin" valueType="num">
                                      <p:cBhvr>
                                        <p:cTn id="25" dur="3000" fill="hold"/>
                                        <p:tgtEl>
                                          <p:spTgt spid="6158"/>
                                        </p:tgtEl>
                                        <p:attrNameLst>
                                          <p:attrName>ppt_w</p:attrName>
                                        </p:attrNameLst>
                                      </p:cBhvr>
                                      <p:tavLst>
                                        <p:tav tm="0">
                                          <p:val>
                                            <p:fltVal val="0"/>
                                          </p:val>
                                        </p:tav>
                                        <p:tav tm="100000">
                                          <p:val>
                                            <p:strVal val="#ppt_w"/>
                                          </p:val>
                                        </p:tav>
                                      </p:tavLst>
                                    </p:anim>
                                    <p:anim calcmode="lin" valueType="num">
                                      <p:cBhvr>
                                        <p:cTn id="26" dur="3000" fill="hold"/>
                                        <p:tgtEl>
                                          <p:spTgt spid="6158"/>
                                        </p:tgtEl>
                                        <p:attrNameLst>
                                          <p:attrName>ppt_h</p:attrName>
                                        </p:attrNameLst>
                                      </p:cBhvr>
                                      <p:tavLst>
                                        <p:tav tm="0">
                                          <p:val>
                                            <p:fltVal val="0"/>
                                          </p:val>
                                        </p:tav>
                                        <p:tav tm="100000">
                                          <p:val>
                                            <p:strVal val="#ppt_h"/>
                                          </p:val>
                                        </p:tav>
                                      </p:tavLst>
                                    </p:anim>
                                    <p:animEffect transition="in" filter="fade">
                                      <p:cBhvr>
                                        <p:cTn id="27" dur="3000"/>
                                        <p:tgtEl>
                                          <p:spTgt spid="6158"/>
                                        </p:tgtEl>
                                      </p:cBhvr>
                                    </p:animEffect>
                                  </p:childTnLst>
                                </p:cTn>
                              </p:par>
                            </p:childTnLst>
                          </p:cTn>
                        </p:par>
                        <p:par>
                          <p:cTn id="28" fill="hold">
                            <p:stCondLst>
                              <p:cond delay="6000"/>
                            </p:stCondLst>
                            <p:childTnLst>
                              <p:par>
                                <p:cTn id="29" presetID="31" presetClass="entr" presetSubtype="0" fill="hold" nodeType="afterEffect">
                                  <p:stCondLst>
                                    <p:cond delay="0"/>
                                  </p:stCondLst>
                                  <p:childTnLst>
                                    <p:set>
                                      <p:cBhvr>
                                        <p:cTn id="30" dur="1" fill="hold">
                                          <p:stCondLst>
                                            <p:cond delay="0"/>
                                          </p:stCondLst>
                                        </p:cTn>
                                        <p:tgtEl>
                                          <p:spTgt spid="6146"/>
                                        </p:tgtEl>
                                        <p:attrNameLst>
                                          <p:attrName>style.visibility</p:attrName>
                                        </p:attrNameLst>
                                      </p:cBhvr>
                                      <p:to>
                                        <p:strVal val="visible"/>
                                      </p:to>
                                    </p:set>
                                    <p:anim calcmode="lin" valueType="num">
                                      <p:cBhvr>
                                        <p:cTn id="31" dur="2500" fill="hold"/>
                                        <p:tgtEl>
                                          <p:spTgt spid="6146"/>
                                        </p:tgtEl>
                                        <p:attrNameLst>
                                          <p:attrName>ppt_w</p:attrName>
                                        </p:attrNameLst>
                                      </p:cBhvr>
                                      <p:tavLst>
                                        <p:tav tm="0">
                                          <p:val>
                                            <p:fltVal val="0"/>
                                          </p:val>
                                        </p:tav>
                                        <p:tav tm="100000">
                                          <p:val>
                                            <p:strVal val="#ppt_w"/>
                                          </p:val>
                                        </p:tav>
                                      </p:tavLst>
                                    </p:anim>
                                    <p:anim calcmode="lin" valueType="num">
                                      <p:cBhvr>
                                        <p:cTn id="32" dur="2500" fill="hold"/>
                                        <p:tgtEl>
                                          <p:spTgt spid="6146"/>
                                        </p:tgtEl>
                                        <p:attrNameLst>
                                          <p:attrName>ppt_h</p:attrName>
                                        </p:attrNameLst>
                                      </p:cBhvr>
                                      <p:tavLst>
                                        <p:tav tm="0">
                                          <p:val>
                                            <p:fltVal val="0"/>
                                          </p:val>
                                        </p:tav>
                                        <p:tav tm="100000">
                                          <p:val>
                                            <p:strVal val="#ppt_h"/>
                                          </p:val>
                                        </p:tav>
                                      </p:tavLst>
                                    </p:anim>
                                    <p:anim calcmode="lin" valueType="num">
                                      <p:cBhvr>
                                        <p:cTn id="33" dur="2500" fill="hold"/>
                                        <p:tgtEl>
                                          <p:spTgt spid="6146"/>
                                        </p:tgtEl>
                                        <p:attrNameLst>
                                          <p:attrName>style.rotation</p:attrName>
                                        </p:attrNameLst>
                                      </p:cBhvr>
                                      <p:tavLst>
                                        <p:tav tm="0">
                                          <p:val>
                                            <p:fltVal val="90"/>
                                          </p:val>
                                        </p:tav>
                                        <p:tav tm="100000">
                                          <p:val>
                                            <p:fltVal val="0"/>
                                          </p:val>
                                        </p:tav>
                                      </p:tavLst>
                                    </p:anim>
                                    <p:animEffect transition="in" filter="fade">
                                      <p:cBhvr>
                                        <p:cTn id="34" dur="2500"/>
                                        <p:tgtEl>
                                          <p:spTgt spid="6146"/>
                                        </p:tgtEl>
                                      </p:cBhvr>
                                    </p:animEffect>
                                  </p:childTnLst>
                                </p:cTn>
                              </p:par>
                            </p:childTnLst>
                          </p:cTn>
                        </p:par>
                        <p:par>
                          <p:cTn id="35" fill="hold">
                            <p:stCondLst>
                              <p:cond delay="8500"/>
                            </p:stCondLst>
                            <p:childTnLst>
                              <p:par>
                                <p:cTn id="36" presetID="31"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2500" fill="hold"/>
                                        <p:tgtEl>
                                          <p:spTgt spid="6"/>
                                        </p:tgtEl>
                                        <p:attrNameLst>
                                          <p:attrName>ppt_w</p:attrName>
                                        </p:attrNameLst>
                                      </p:cBhvr>
                                      <p:tavLst>
                                        <p:tav tm="0">
                                          <p:val>
                                            <p:fltVal val="0"/>
                                          </p:val>
                                        </p:tav>
                                        <p:tav tm="100000">
                                          <p:val>
                                            <p:strVal val="#ppt_w"/>
                                          </p:val>
                                        </p:tav>
                                      </p:tavLst>
                                    </p:anim>
                                    <p:anim calcmode="lin" valueType="num">
                                      <p:cBhvr>
                                        <p:cTn id="39" dur="2500" fill="hold"/>
                                        <p:tgtEl>
                                          <p:spTgt spid="6"/>
                                        </p:tgtEl>
                                        <p:attrNameLst>
                                          <p:attrName>ppt_h</p:attrName>
                                        </p:attrNameLst>
                                      </p:cBhvr>
                                      <p:tavLst>
                                        <p:tav tm="0">
                                          <p:val>
                                            <p:fltVal val="0"/>
                                          </p:val>
                                        </p:tav>
                                        <p:tav tm="100000">
                                          <p:val>
                                            <p:strVal val="#ppt_h"/>
                                          </p:val>
                                        </p:tav>
                                      </p:tavLst>
                                    </p:anim>
                                    <p:anim calcmode="lin" valueType="num">
                                      <p:cBhvr>
                                        <p:cTn id="40" dur="2500" fill="hold"/>
                                        <p:tgtEl>
                                          <p:spTgt spid="6"/>
                                        </p:tgtEl>
                                        <p:attrNameLst>
                                          <p:attrName>style.rotation</p:attrName>
                                        </p:attrNameLst>
                                      </p:cBhvr>
                                      <p:tavLst>
                                        <p:tav tm="0">
                                          <p:val>
                                            <p:fltVal val="90"/>
                                          </p:val>
                                        </p:tav>
                                        <p:tav tm="100000">
                                          <p:val>
                                            <p:fltVal val="0"/>
                                          </p:val>
                                        </p:tav>
                                      </p:tavLst>
                                    </p:anim>
                                    <p:animEffect transition="in" filter="fade">
                                      <p:cBhvr>
                                        <p:cTn id="41"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nterdiction d'accès aux cycles d’une rue ou d’un espace ouvert à la circulation publique"/>
          <p:cNvPicPr>
            <a:picLocks noChangeAspect="1" noChangeArrowheads="1"/>
          </p:cNvPicPr>
          <p:nvPr/>
        </p:nvPicPr>
        <p:blipFill>
          <a:blip r:embed="rId2" cstate="print"/>
          <a:srcRect/>
          <a:stretch>
            <a:fillRect/>
          </a:stretch>
        </p:blipFill>
        <p:spPr bwMode="auto">
          <a:xfrm>
            <a:off x="323528" y="4797152"/>
            <a:ext cx="1381125" cy="1381126"/>
          </a:xfrm>
          <a:prstGeom prst="rect">
            <a:avLst/>
          </a:prstGeom>
          <a:noFill/>
        </p:spPr>
      </p:pic>
      <p:sp>
        <p:nvSpPr>
          <p:cNvPr id="3" name="Rectangle 2"/>
          <p:cNvSpPr/>
          <p:nvPr/>
        </p:nvSpPr>
        <p:spPr>
          <a:xfrm>
            <a:off x="2250581" y="4376995"/>
            <a:ext cx="6840760" cy="1815882"/>
          </a:xfrm>
          <a:prstGeom prst="rect">
            <a:avLst/>
          </a:prstGeom>
        </p:spPr>
        <p:txBody>
          <a:bodyPr wrap="square">
            <a:spAutoFit/>
          </a:bodyPr>
          <a:lstStyle/>
          <a:p>
            <a:pPr algn="just"/>
            <a:r>
              <a:rPr lang="fr-FR" sz="2800" dirty="0" smtClean="0"/>
              <a:t>Ce panneau indique une </a:t>
            </a:r>
            <a:r>
              <a:rPr lang="fr-FR" sz="2800" b="1" dirty="0" smtClean="0">
                <a:solidFill>
                  <a:srgbClr val="FFFF00"/>
                </a:solidFill>
              </a:rPr>
              <a:t>interdiction d’accès aux cycles d’une rue ou d’un espace ouvert à la circulation publique</a:t>
            </a:r>
            <a:r>
              <a:rPr lang="fr-FR" sz="2800" dirty="0" smtClean="0">
                <a:solidFill>
                  <a:srgbClr val="FFFF00"/>
                </a:solidFill>
              </a:rPr>
              <a:t>.</a:t>
            </a:r>
            <a:endParaRPr lang="fr-FR" sz="2800" dirty="0">
              <a:solidFill>
                <a:srgbClr val="FFFF00"/>
              </a:solidFill>
            </a:endParaRPr>
          </a:p>
        </p:txBody>
      </p:sp>
      <p:sp>
        <p:nvSpPr>
          <p:cNvPr id="26628" name="AutoShape 4" descr="Résultat de recherche d'images pour &quot;panneaux pour cyclist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Picture 4" descr="Voie ouverte à la circulation pour les cyclistes dans les deux sens"/>
          <p:cNvPicPr>
            <a:picLocks noChangeAspect="1" noChangeArrowheads="1"/>
          </p:cNvPicPr>
          <p:nvPr/>
        </p:nvPicPr>
        <p:blipFill>
          <a:blip r:embed="rId3" cstate="print"/>
          <a:srcRect/>
          <a:stretch>
            <a:fillRect/>
          </a:stretch>
        </p:blipFill>
        <p:spPr bwMode="auto">
          <a:xfrm>
            <a:off x="93309" y="1196752"/>
            <a:ext cx="2171700" cy="1512168"/>
          </a:xfrm>
          <a:prstGeom prst="rect">
            <a:avLst/>
          </a:prstGeom>
          <a:noFill/>
        </p:spPr>
      </p:pic>
      <p:sp>
        <p:nvSpPr>
          <p:cNvPr id="8" name="Rectangle 7"/>
          <p:cNvSpPr/>
          <p:nvPr/>
        </p:nvSpPr>
        <p:spPr>
          <a:xfrm>
            <a:off x="2250581" y="429342"/>
            <a:ext cx="6858000" cy="3046988"/>
          </a:xfrm>
          <a:prstGeom prst="rect">
            <a:avLst/>
          </a:prstGeom>
        </p:spPr>
        <p:txBody>
          <a:bodyPr wrap="square">
            <a:spAutoFit/>
          </a:bodyPr>
          <a:lstStyle/>
          <a:p>
            <a:pPr algn="just"/>
            <a:r>
              <a:rPr lang="fr-FR" sz="2400" dirty="0" smtClean="0"/>
              <a:t>Le panneau est installé lorsqu’une </a:t>
            </a:r>
            <a:r>
              <a:rPr lang="fr-FR" sz="2400" b="1" dirty="0" smtClean="0"/>
              <a:t>voie</a:t>
            </a:r>
            <a:r>
              <a:rPr lang="fr-FR" sz="2400" dirty="0" smtClean="0"/>
              <a:t> est à sens unique pour les véhicules motorisés, mais </a:t>
            </a:r>
            <a:r>
              <a:rPr lang="fr-FR" sz="2400" b="1" dirty="0" smtClean="0">
                <a:solidFill>
                  <a:srgbClr val="FFFF00"/>
                </a:solidFill>
              </a:rPr>
              <a:t>ouverte à la circulation pour les cyclistes dans les deux sens</a:t>
            </a:r>
            <a:r>
              <a:rPr lang="fr-FR" sz="2400" dirty="0" smtClean="0"/>
              <a:t>. Bien sûr, il est recommandé aux cyclistes la plus grande vigilance lorsqu’ils remontent une rue où les automobilistes ne s’attendent pas forcément à croiser une bicyclette.</a:t>
            </a:r>
            <a:endParaRPr lang="fr-FR" sz="24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3000"/>
                                        <p:tgtEl>
                                          <p:spTgt spid="8">
                                            <p:txEl>
                                              <p:pRg st="0" end="0"/>
                                            </p:txEl>
                                          </p:spTgt>
                                        </p:tgtEl>
                                      </p:cBhvr>
                                    </p:animEffect>
                                    <p:anim calcmode="lin" valueType="num">
                                      <p:cBhvr>
                                        <p:cTn id="14"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53" presetClass="entr" presetSubtype="16" fill="hold" nodeType="afterEffect">
                                  <p:stCondLst>
                                    <p:cond delay="0"/>
                                  </p:stCondLst>
                                  <p:childTnLst>
                                    <p:set>
                                      <p:cBhvr>
                                        <p:cTn id="18" dur="1" fill="hold">
                                          <p:stCondLst>
                                            <p:cond delay="0"/>
                                          </p:stCondLst>
                                        </p:cTn>
                                        <p:tgtEl>
                                          <p:spTgt spid="26626"/>
                                        </p:tgtEl>
                                        <p:attrNameLst>
                                          <p:attrName>style.visibility</p:attrName>
                                        </p:attrNameLst>
                                      </p:cBhvr>
                                      <p:to>
                                        <p:strVal val="visible"/>
                                      </p:to>
                                    </p:set>
                                    <p:anim calcmode="lin" valueType="num">
                                      <p:cBhvr>
                                        <p:cTn id="19" dur="1500" fill="hold"/>
                                        <p:tgtEl>
                                          <p:spTgt spid="26626"/>
                                        </p:tgtEl>
                                        <p:attrNameLst>
                                          <p:attrName>ppt_w</p:attrName>
                                        </p:attrNameLst>
                                      </p:cBhvr>
                                      <p:tavLst>
                                        <p:tav tm="0">
                                          <p:val>
                                            <p:fltVal val="0"/>
                                          </p:val>
                                        </p:tav>
                                        <p:tav tm="100000">
                                          <p:val>
                                            <p:strVal val="#ppt_w"/>
                                          </p:val>
                                        </p:tav>
                                      </p:tavLst>
                                    </p:anim>
                                    <p:anim calcmode="lin" valueType="num">
                                      <p:cBhvr>
                                        <p:cTn id="20" dur="1500" fill="hold"/>
                                        <p:tgtEl>
                                          <p:spTgt spid="26626"/>
                                        </p:tgtEl>
                                        <p:attrNameLst>
                                          <p:attrName>ppt_h</p:attrName>
                                        </p:attrNameLst>
                                      </p:cBhvr>
                                      <p:tavLst>
                                        <p:tav tm="0">
                                          <p:val>
                                            <p:fltVal val="0"/>
                                          </p:val>
                                        </p:tav>
                                        <p:tav tm="100000">
                                          <p:val>
                                            <p:strVal val="#ppt_h"/>
                                          </p:val>
                                        </p:tav>
                                      </p:tavLst>
                                    </p:anim>
                                    <p:animEffect transition="in" filter="fade">
                                      <p:cBhvr>
                                        <p:cTn id="21" dur="1500"/>
                                        <p:tgtEl>
                                          <p:spTgt spid="26626"/>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3000"/>
                                        <p:tgtEl>
                                          <p:spTgt spid="3"/>
                                        </p:tgtEl>
                                      </p:cBhvr>
                                    </p:animEffect>
                                    <p:anim calcmode="lin" valueType="num">
                                      <p:cBhvr>
                                        <p:cTn id="26" dur="3000" fill="hold"/>
                                        <p:tgtEl>
                                          <p:spTgt spid="3"/>
                                        </p:tgtEl>
                                        <p:attrNameLst>
                                          <p:attrName>ppt_x</p:attrName>
                                        </p:attrNameLst>
                                      </p:cBhvr>
                                      <p:tavLst>
                                        <p:tav tm="0">
                                          <p:val>
                                            <p:strVal val="#ppt_x"/>
                                          </p:val>
                                        </p:tav>
                                        <p:tav tm="100000">
                                          <p:val>
                                            <p:strVal val="#ppt_x"/>
                                          </p:val>
                                        </p:tav>
                                      </p:tavLst>
                                    </p:anim>
                                    <p:anim calcmode="lin" valueType="num">
                                      <p:cBhvr>
                                        <p:cTn id="27"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iste cyclable conseillée"/>
          <p:cNvPicPr>
            <a:picLocks noChangeAspect="1" noChangeArrowheads="1"/>
          </p:cNvPicPr>
          <p:nvPr/>
        </p:nvPicPr>
        <p:blipFill>
          <a:blip r:embed="rId2" cstate="print"/>
          <a:srcRect/>
          <a:stretch>
            <a:fillRect/>
          </a:stretch>
        </p:blipFill>
        <p:spPr bwMode="auto">
          <a:xfrm>
            <a:off x="251519" y="3140968"/>
            <a:ext cx="1381125" cy="1381126"/>
          </a:xfrm>
          <a:prstGeom prst="rect">
            <a:avLst/>
          </a:prstGeom>
          <a:noFill/>
        </p:spPr>
      </p:pic>
      <p:pic>
        <p:nvPicPr>
          <p:cNvPr id="25604" name="Picture 4" descr="Obligation d'utiliser la piste cyclable"/>
          <p:cNvPicPr>
            <a:picLocks noChangeAspect="1" noChangeArrowheads="1"/>
          </p:cNvPicPr>
          <p:nvPr/>
        </p:nvPicPr>
        <p:blipFill>
          <a:blip r:embed="rId3" cstate="print"/>
          <a:srcRect/>
          <a:stretch>
            <a:fillRect/>
          </a:stretch>
        </p:blipFill>
        <p:spPr bwMode="auto">
          <a:xfrm>
            <a:off x="179512" y="692696"/>
            <a:ext cx="1381125" cy="1381126"/>
          </a:xfrm>
          <a:prstGeom prst="rect">
            <a:avLst/>
          </a:prstGeom>
          <a:noFill/>
        </p:spPr>
      </p:pic>
      <p:sp>
        <p:nvSpPr>
          <p:cNvPr id="4" name="Rectangle 3"/>
          <p:cNvSpPr/>
          <p:nvPr/>
        </p:nvSpPr>
        <p:spPr>
          <a:xfrm>
            <a:off x="1673932" y="332656"/>
            <a:ext cx="7452320" cy="2308324"/>
          </a:xfrm>
          <a:prstGeom prst="rect">
            <a:avLst/>
          </a:prstGeom>
        </p:spPr>
        <p:txBody>
          <a:bodyPr wrap="square">
            <a:spAutoFit/>
          </a:bodyPr>
          <a:lstStyle/>
          <a:p>
            <a:pPr algn="just"/>
            <a:r>
              <a:rPr lang="fr-FR" sz="2400" dirty="0" smtClean="0"/>
              <a:t>Lorsque ce panneau est utilisé, </a:t>
            </a:r>
            <a:r>
              <a:rPr lang="fr-FR" sz="2400" b="1" dirty="0" smtClean="0">
                <a:solidFill>
                  <a:srgbClr val="FFFF00"/>
                </a:solidFill>
              </a:rPr>
              <a:t>il oblige les cyclistes sans side-car ou remorque à utiliser la piste ou bande cyclable</a:t>
            </a:r>
            <a:r>
              <a:rPr lang="fr-FR" sz="2400" dirty="0" smtClean="0"/>
              <a:t> (la bande cyclable n’est donc pas seulement conseillée). Corolaire : ni piétons, ni autres véhicules ne sont autorisés à y stationner ou à emprunter la voie concernée.</a:t>
            </a:r>
            <a:endParaRPr lang="fr-FR" sz="2400" dirty="0"/>
          </a:p>
        </p:txBody>
      </p:sp>
      <p:sp>
        <p:nvSpPr>
          <p:cNvPr id="5" name="Rectangle 4"/>
          <p:cNvSpPr/>
          <p:nvPr/>
        </p:nvSpPr>
        <p:spPr>
          <a:xfrm>
            <a:off x="1763688" y="3190909"/>
            <a:ext cx="7272808" cy="1200329"/>
          </a:xfrm>
          <a:prstGeom prst="rect">
            <a:avLst/>
          </a:prstGeom>
        </p:spPr>
        <p:txBody>
          <a:bodyPr wrap="square">
            <a:spAutoFit/>
          </a:bodyPr>
          <a:lstStyle/>
          <a:p>
            <a:pPr algn="just"/>
            <a:r>
              <a:rPr lang="fr-FR" sz="2400" dirty="0" smtClean="0"/>
              <a:t>Proche du précédent, ce panneau indique que </a:t>
            </a:r>
            <a:r>
              <a:rPr lang="fr-FR" sz="2400" b="1" dirty="0" smtClean="0">
                <a:solidFill>
                  <a:srgbClr val="FFFF00"/>
                </a:solidFill>
              </a:rPr>
              <a:t>la voie est conseillée et réservée aux cyclistes</a:t>
            </a:r>
            <a:r>
              <a:rPr lang="fr-FR" sz="2400" b="1" dirty="0" smtClean="0"/>
              <a:t>.</a:t>
            </a:r>
            <a:endParaRPr lang="fr-FR" sz="2400" dirty="0"/>
          </a:p>
        </p:txBody>
      </p:sp>
      <p:pic>
        <p:nvPicPr>
          <p:cNvPr id="25606" name="Picture 6" descr="Circulation interdite à tout véhicule"/>
          <p:cNvPicPr>
            <a:picLocks noChangeAspect="1" noChangeArrowheads="1"/>
          </p:cNvPicPr>
          <p:nvPr/>
        </p:nvPicPr>
        <p:blipFill>
          <a:blip r:embed="rId4" cstate="print"/>
          <a:srcRect/>
          <a:stretch>
            <a:fillRect/>
          </a:stretch>
        </p:blipFill>
        <p:spPr bwMode="auto">
          <a:xfrm>
            <a:off x="264997" y="5085184"/>
            <a:ext cx="1381125" cy="1381126"/>
          </a:xfrm>
          <a:prstGeom prst="rect">
            <a:avLst/>
          </a:prstGeom>
          <a:noFill/>
        </p:spPr>
      </p:pic>
      <p:sp>
        <p:nvSpPr>
          <p:cNvPr id="8" name="Rectangle 7"/>
          <p:cNvSpPr/>
          <p:nvPr/>
        </p:nvSpPr>
        <p:spPr>
          <a:xfrm>
            <a:off x="1907704" y="4941168"/>
            <a:ext cx="6552728" cy="1200329"/>
          </a:xfrm>
          <a:prstGeom prst="rect">
            <a:avLst/>
          </a:prstGeom>
        </p:spPr>
        <p:txBody>
          <a:bodyPr wrap="square">
            <a:spAutoFit/>
          </a:bodyPr>
          <a:lstStyle/>
          <a:p>
            <a:pPr algn="just"/>
            <a:r>
              <a:rPr lang="fr-FR" sz="2400" dirty="0" smtClean="0"/>
              <a:t>Ce panneau signifie que la </a:t>
            </a:r>
            <a:r>
              <a:rPr lang="fr-FR" sz="2400" b="1" dirty="0" smtClean="0">
                <a:solidFill>
                  <a:srgbClr val="FFFF00"/>
                </a:solidFill>
              </a:rPr>
              <a:t>circulation</a:t>
            </a:r>
            <a:r>
              <a:rPr lang="fr-FR" sz="2400" dirty="0" smtClean="0">
                <a:solidFill>
                  <a:srgbClr val="FFFF00"/>
                </a:solidFill>
              </a:rPr>
              <a:t> est </a:t>
            </a:r>
            <a:r>
              <a:rPr lang="fr-FR" sz="2400" b="1" dirty="0" smtClean="0">
                <a:solidFill>
                  <a:srgbClr val="FFFF00"/>
                </a:solidFill>
              </a:rPr>
              <a:t>interdite à tout véhicule (dont les vélos)</a:t>
            </a:r>
            <a:r>
              <a:rPr lang="fr-FR" sz="2400" b="1" dirty="0" smtClean="0"/>
              <a:t> </a:t>
            </a:r>
            <a:r>
              <a:rPr lang="fr-FR" sz="2400" b="1" dirty="0" smtClean="0">
                <a:solidFill>
                  <a:srgbClr val="FFFF00"/>
                </a:solidFill>
              </a:rPr>
              <a:t>dans les 2 sens</a:t>
            </a:r>
            <a:endParaRPr lang="fr-FR" sz="2400" dirty="0">
              <a:solidFill>
                <a:srgbClr val="FFFF00"/>
              </a:solidFill>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ircle(in)">
                                      <p:cBhvr>
                                        <p:cTn id="7" dur="2000"/>
                                        <p:tgtEl>
                                          <p:spTgt spid="2560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anim calcmode="lin" valueType="num">
                                      <p:cBhvr>
                                        <p:cTn id="12" dur="3000" fill="hold"/>
                                        <p:tgtEl>
                                          <p:spTgt spid="4"/>
                                        </p:tgtEl>
                                        <p:attrNameLst>
                                          <p:attrName>ppt_x</p:attrName>
                                        </p:attrNameLst>
                                      </p:cBhvr>
                                      <p:tavLst>
                                        <p:tav tm="0">
                                          <p:val>
                                            <p:strVal val="#ppt_x"/>
                                          </p:val>
                                        </p:tav>
                                        <p:tav tm="100000">
                                          <p:val>
                                            <p:strVal val="#ppt_x"/>
                                          </p:val>
                                        </p:tav>
                                      </p:tavLst>
                                    </p:anim>
                                    <p:anim calcmode="lin" valueType="num">
                                      <p:cBhvr>
                                        <p:cTn id="13" dur="3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5000"/>
                            </p:stCondLst>
                            <p:childTnLst>
                              <p:par>
                                <p:cTn id="15" presetID="6" presetClass="entr" presetSubtype="16" fill="hold" nodeType="after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circle(in)">
                                      <p:cBhvr>
                                        <p:cTn id="17" dur="2000"/>
                                        <p:tgtEl>
                                          <p:spTgt spid="25602"/>
                                        </p:tgtEl>
                                      </p:cBhvr>
                                    </p:animEffect>
                                  </p:childTnLst>
                                </p:cTn>
                              </p:par>
                            </p:childTnLst>
                          </p:cTn>
                        </p:par>
                        <p:par>
                          <p:cTn id="18" fill="hold">
                            <p:stCondLst>
                              <p:cond delay="70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3000"/>
                                        <p:tgtEl>
                                          <p:spTgt spid="5"/>
                                        </p:tgtEl>
                                      </p:cBhvr>
                                    </p:animEffect>
                                    <p:anim calcmode="lin" valueType="num">
                                      <p:cBhvr>
                                        <p:cTn id="22" dur="3000" fill="hold"/>
                                        <p:tgtEl>
                                          <p:spTgt spid="5"/>
                                        </p:tgtEl>
                                        <p:attrNameLst>
                                          <p:attrName>ppt_x</p:attrName>
                                        </p:attrNameLst>
                                      </p:cBhvr>
                                      <p:tavLst>
                                        <p:tav tm="0">
                                          <p:val>
                                            <p:strVal val="#ppt_x"/>
                                          </p:val>
                                        </p:tav>
                                        <p:tav tm="100000">
                                          <p:val>
                                            <p:strVal val="#ppt_x"/>
                                          </p:val>
                                        </p:tav>
                                      </p:tavLst>
                                    </p:anim>
                                    <p:anim calcmode="lin" valueType="num">
                                      <p:cBhvr>
                                        <p:cTn id="23" dur="3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25606"/>
                                        </p:tgtEl>
                                        <p:attrNameLst>
                                          <p:attrName>style.visibility</p:attrName>
                                        </p:attrNameLst>
                                      </p:cBhvr>
                                      <p:to>
                                        <p:strVal val="visible"/>
                                      </p:to>
                                    </p:set>
                                    <p:animEffect transition="in" filter="circle(in)">
                                      <p:cBhvr>
                                        <p:cTn id="27" dur="2000"/>
                                        <p:tgtEl>
                                          <p:spTgt spid="25606"/>
                                        </p:tgtEl>
                                      </p:cBhvr>
                                    </p:animEffect>
                                  </p:childTnLst>
                                </p:cTn>
                              </p:par>
                            </p:childTnLst>
                          </p:cTn>
                        </p:par>
                        <p:par>
                          <p:cTn id="28" fill="hold">
                            <p:stCondLst>
                              <p:cond delay="12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ppt_x</p:attrName>
                                        </p:attrNameLst>
                                      </p:cBhvr>
                                      <p:tavLst>
                                        <p:tav tm="0">
                                          <p:val>
                                            <p:strVal val="#ppt_x"/>
                                          </p:val>
                                        </p:tav>
                                        <p:tav tm="100000">
                                          <p:val>
                                            <p:strVal val="#ppt_x"/>
                                          </p:val>
                                        </p:tav>
                                      </p:tavLst>
                                    </p:anim>
                                    <p:anim calcmode="lin" valueType="num">
                                      <p:cBhvr>
                                        <p:cTn id="33"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ourne à droite"/>
          <p:cNvPicPr>
            <a:picLocks noChangeAspect="1" noChangeArrowheads="1"/>
          </p:cNvPicPr>
          <p:nvPr/>
        </p:nvPicPr>
        <p:blipFill>
          <a:blip r:embed="rId2" cstate="print"/>
          <a:srcRect/>
          <a:stretch>
            <a:fillRect/>
          </a:stretch>
        </p:blipFill>
        <p:spPr bwMode="auto">
          <a:xfrm>
            <a:off x="251520" y="1068708"/>
            <a:ext cx="1639441" cy="1800200"/>
          </a:xfrm>
          <a:prstGeom prst="rect">
            <a:avLst/>
          </a:prstGeom>
          <a:noFill/>
        </p:spPr>
      </p:pic>
      <p:sp>
        <p:nvSpPr>
          <p:cNvPr id="3" name="Rectangle 2"/>
          <p:cNvSpPr/>
          <p:nvPr/>
        </p:nvSpPr>
        <p:spPr>
          <a:xfrm>
            <a:off x="1979712" y="260648"/>
            <a:ext cx="6984776" cy="3477875"/>
          </a:xfrm>
          <a:prstGeom prst="rect">
            <a:avLst/>
          </a:prstGeom>
        </p:spPr>
        <p:txBody>
          <a:bodyPr wrap="square">
            <a:spAutoFit/>
          </a:bodyPr>
          <a:lstStyle/>
          <a:p>
            <a:pPr algn="just"/>
            <a:r>
              <a:rPr lang="fr-FR" sz="2200" dirty="0"/>
              <a:t>A</a:t>
            </a:r>
            <a:r>
              <a:rPr lang="fr-FR" sz="2200" dirty="0" smtClean="0"/>
              <a:t> un feu tricolore, cette signalisation donne autorisation aux cyclistes de </a:t>
            </a:r>
            <a:r>
              <a:rPr lang="fr-FR" sz="2200" b="1" dirty="0" smtClean="0"/>
              <a:t>passer le feu rouge</a:t>
            </a:r>
            <a:r>
              <a:rPr lang="fr-FR" sz="2200" dirty="0" smtClean="0"/>
              <a:t> afin de tourner à droite ou de continuer tout droit s’il n’y a pas de voie à droite. Attention : </a:t>
            </a:r>
            <a:r>
              <a:rPr lang="fr-FR" sz="2200" b="1" dirty="0" smtClean="0"/>
              <a:t>les cyclistes ne deviennent pas prioritaires</a:t>
            </a:r>
            <a:r>
              <a:rPr lang="fr-FR" sz="2200" dirty="0" smtClean="0"/>
              <a:t> : ils doivent notamment laisser passer les piétons qui traverseraient la rue. Bien entendu, en l’absence de ce panneau, les cyclistes doivent respecter les feux tricolores comme n’importe quels usagers de la route.</a:t>
            </a:r>
            <a:endParaRPr lang="fr-FR" sz="2200" dirty="0"/>
          </a:p>
        </p:txBody>
      </p:sp>
      <p:pic>
        <p:nvPicPr>
          <p:cNvPr id="24582" name="Picture 6" descr="la voie est réservée aux transports en commun"/>
          <p:cNvPicPr>
            <a:picLocks noChangeAspect="1" noChangeArrowheads="1"/>
          </p:cNvPicPr>
          <p:nvPr/>
        </p:nvPicPr>
        <p:blipFill>
          <a:blip r:embed="rId3" cstate="print"/>
          <a:srcRect/>
          <a:stretch>
            <a:fillRect/>
          </a:stretch>
        </p:blipFill>
        <p:spPr bwMode="auto">
          <a:xfrm>
            <a:off x="251520" y="4322223"/>
            <a:ext cx="1656184" cy="1669158"/>
          </a:xfrm>
          <a:prstGeom prst="rect">
            <a:avLst/>
          </a:prstGeom>
          <a:noFill/>
        </p:spPr>
      </p:pic>
      <p:sp>
        <p:nvSpPr>
          <p:cNvPr id="7" name="Rectangle 6"/>
          <p:cNvSpPr/>
          <p:nvPr/>
        </p:nvSpPr>
        <p:spPr>
          <a:xfrm>
            <a:off x="1979712" y="4293096"/>
            <a:ext cx="7164288" cy="1785104"/>
          </a:xfrm>
          <a:prstGeom prst="rect">
            <a:avLst/>
          </a:prstGeom>
        </p:spPr>
        <p:txBody>
          <a:bodyPr wrap="square">
            <a:spAutoFit/>
          </a:bodyPr>
          <a:lstStyle/>
          <a:p>
            <a:pPr algn="just"/>
            <a:r>
              <a:rPr lang="fr-FR" sz="2200" dirty="0" smtClean="0"/>
              <a:t>Ce panneau informe que </a:t>
            </a:r>
            <a:r>
              <a:rPr lang="fr-FR" sz="2200" b="1" dirty="0" smtClean="0"/>
              <a:t>la voie est réservée aux transports en commun</a:t>
            </a:r>
            <a:r>
              <a:rPr lang="fr-FR" sz="2200" dirty="0" smtClean="0"/>
              <a:t> (le plus souvent, il s’agit de voies de bus) </a:t>
            </a:r>
            <a:r>
              <a:rPr lang="fr-FR" sz="2200" b="1" dirty="0" smtClean="0"/>
              <a:t>et aux vélos</a:t>
            </a:r>
            <a:r>
              <a:rPr lang="fr-FR" sz="2200" dirty="0" smtClean="0"/>
              <a:t>. Attention : en l’absence du vélo sous le panneau bleu circulaire, les cyclistes ne peuvent emprunter la voie de bus !</a:t>
            </a:r>
            <a:endParaRPr lang="fr-F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ircle(in)">
                                      <p:cBhvr>
                                        <p:cTn id="7" dur="2000"/>
                                        <p:tgtEl>
                                          <p:spTgt spid="2457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anim calcmode="lin" valueType="num">
                                      <p:cBhvr>
                                        <p:cTn id="11" dur="3000" fill="hold"/>
                                        <p:tgtEl>
                                          <p:spTgt spid="3"/>
                                        </p:tgtEl>
                                        <p:attrNameLst>
                                          <p:attrName>ppt_x</p:attrName>
                                        </p:attrNameLst>
                                      </p:cBhvr>
                                      <p:tavLst>
                                        <p:tav tm="0">
                                          <p:val>
                                            <p:strVal val="#ppt_x"/>
                                          </p:val>
                                        </p:tav>
                                        <p:tav tm="100000">
                                          <p:val>
                                            <p:strVal val="#ppt_x"/>
                                          </p:val>
                                        </p:tav>
                                      </p:tavLst>
                                    </p:anim>
                                    <p:anim calcmode="lin" valueType="num">
                                      <p:cBhvr>
                                        <p:cTn id="12" dur="3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6" presetClass="entr" presetSubtype="16" fill="hold" nodeType="afterEffect">
                                  <p:stCondLst>
                                    <p:cond delay="5000"/>
                                  </p:stCondLst>
                                  <p:childTnLst>
                                    <p:set>
                                      <p:cBhvr>
                                        <p:cTn id="15" dur="1" fill="hold">
                                          <p:stCondLst>
                                            <p:cond delay="0"/>
                                          </p:stCondLst>
                                        </p:cTn>
                                        <p:tgtEl>
                                          <p:spTgt spid="24582"/>
                                        </p:tgtEl>
                                        <p:attrNameLst>
                                          <p:attrName>style.visibility</p:attrName>
                                        </p:attrNameLst>
                                      </p:cBhvr>
                                      <p:to>
                                        <p:strVal val="visible"/>
                                      </p:to>
                                    </p:set>
                                    <p:animEffect transition="in" filter="circle(in)">
                                      <p:cBhvr>
                                        <p:cTn id="16" dur="2000"/>
                                        <p:tgtEl>
                                          <p:spTgt spid="24582"/>
                                        </p:tgtEl>
                                      </p:cBhvr>
                                    </p:animEffect>
                                  </p:childTnLst>
                                </p:cTn>
                              </p:par>
                              <p:par>
                                <p:cTn id="17" presetID="42" presetClass="entr" presetSubtype="0" fill="hold" grpId="0" nodeType="withEffect">
                                  <p:stCondLst>
                                    <p:cond delay="5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anim calcmode="lin" valueType="num">
                                      <p:cBhvr>
                                        <p:cTn id="20" dur="3000" fill="hold"/>
                                        <p:tgtEl>
                                          <p:spTgt spid="7"/>
                                        </p:tgtEl>
                                        <p:attrNameLst>
                                          <p:attrName>ppt_x</p:attrName>
                                        </p:attrNameLst>
                                      </p:cBhvr>
                                      <p:tavLst>
                                        <p:tav tm="0">
                                          <p:val>
                                            <p:strVal val="#ppt_x"/>
                                          </p:val>
                                        </p:tav>
                                        <p:tav tm="100000">
                                          <p:val>
                                            <p:strVal val="#ppt_x"/>
                                          </p:val>
                                        </p:tav>
                                      </p:tavLst>
                                    </p:anim>
                                    <p:anim calcmode="lin" valueType="num">
                                      <p:cBhvr>
                                        <p:cTn id="21"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858000"/>
          </a:xfrm>
        </p:spPr>
        <p:txBody>
          <a:bodyPr>
            <a:normAutofit/>
          </a:bodyPr>
          <a:lstStyle/>
          <a:p>
            <a:endParaRPr lang="fr-FR" sz="5400" b="1" dirty="0"/>
          </a:p>
        </p:txBody>
      </p:sp>
      <p:sp>
        <p:nvSpPr>
          <p:cNvPr id="3" name="Sous-titre 2"/>
          <p:cNvSpPr>
            <a:spLocks noGrp="1"/>
          </p:cNvSpPr>
          <p:nvPr>
            <p:ph type="subTitle" idx="1"/>
          </p:nvPr>
        </p:nvSpPr>
        <p:spPr>
          <a:xfrm flipH="1" flipV="1">
            <a:off x="9143999" y="6857999"/>
            <a:ext cx="45719" cy="45719"/>
          </a:xfrm>
        </p:spPr>
        <p:txBody>
          <a:bodyPr>
            <a:normAutofit fontScale="25000" lnSpcReduction="20000"/>
          </a:bodyPr>
          <a:lstStyle/>
          <a:p>
            <a:pPr algn="r"/>
            <a:endParaRPr lang="fr-FR" dirty="0"/>
          </a:p>
        </p:txBody>
      </p:sp>
      <p:sp>
        <p:nvSpPr>
          <p:cNvPr id="5" name="Ellipse 4"/>
          <p:cNvSpPr/>
          <p:nvPr/>
        </p:nvSpPr>
        <p:spPr>
          <a:xfrm>
            <a:off x="2123728" y="2276872"/>
            <a:ext cx="4752528"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rgbClr val="FF0000"/>
                </a:solidFill>
              </a:rPr>
              <a:t>LA SECURITE</a:t>
            </a:r>
            <a:endParaRPr lang="fr-FR" sz="4800" b="1" dirty="0">
              <a:solidFill>
                <a:srgbClr val="FF0000"/>
              </a:solidFill>
            </a:endParaRPr>
          </a:p>
        </p:txBody>
      </p:sp>
      <p:cxnSp>
        <p:nvCxnSpPr>
          <p:cNvPr id="7" name="Connecteur droit avec flèche 6"/>
          <p:cNvCxnSpPr>
            <a:stCxn id="5" idx="7"/>
          </p:cNvCxnSpPr>
          <p:nvPr/>
        </p:nvCxnSpPr>
        <p:spPr>
          <a:xfrm flipV="1">
            <a:off x="6180264" y="1700808"/>
            <a:ext cx="840008" cy="934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5" idx="5"/>
          </p:cNvCxnSpPr>
          <p:nvPr/>
        </p:nvCxnSpPr>
        <p:spPr>
          <a:xfrm>
            <a:off x="6180264" y="4366603"/>
            <a:ext cx="840008" cy="7905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5" idx="3"/>
          </p:cNvCxnSpPr>
          <p:nvPr/>
        </p:nvCxnSpPr>
        <p:spPr>
          <a:xfrm flipH="1">
            <a:off x="1691680" y="4366603"/>
            <a:ext cx="1128040" cy="718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5" idx="1"/>
          </p:cNvCxnSpPr>
          <p:nvPr/>
        </p:nvCxnSpPr>
        <p:spPr>
          <a:xfrm flipH="1" flipV="1">
            <a:off x="1691680" y="1916832"/>
            <a:ext cx="1128040" cy="718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5" idx="0"/>
          </p:cNvCxnSpPr>
          <p:nvPr/>
        </p:nvCxnSpPr>
        <p:spPr>
          <a:xfrm flipV="1">
            <a:off x="4499992" y="1340768"/>
            <a:ext cx="0"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5" idx="4"/>
          </p:cNvCxnSpPr>
          <p:nvPr/>
        </p:nvCxnSpPr>
        <p:spPr>
          <a:xfrm>
            <a:off x="4499992" y="4725144"/>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311859" y="319134"/>
            <a:ext cx="2520280" cy="830997"/>
          </a:xfrm>
          <a:prstGeom prst="rect">
            <a:avLst/>
          </a:prstGeom>
          <a:noFill/>
        </p:spPr>
        <p:txBody>
          <a:bodyPr wrap="square" rtlCol="0">
            <a:spAutoFit/>
          </a:bodyPr>
          <a:lstStyle/>
          <a:p>
            <a:r>
              <a:rPr lang="fr-FR" sz="2400" b="1" dirty="0" smtClean="0"/>
              <a:t>Entretien  mécanique</a:t>
            </a:r>
            <a:endParaRPr lang="fr-FR" sz="2400" b="1" dirty="0"/>
          </a:p>
        </p:txBody>
      </p:sp>
      <p:sp>
        <p:nvSpPr>
          <p:cNvPr id="20" name="ZoneTexte 19"/>
          <p:cNvSpPr txBox="1"/>
          <p:nvPr/>
        </p:nvSpPr>
        <p:spPr>
          <a:xfrm rot="300914">
            <a:off x="6516216" y="548680"/>
            <a:ext cx="2448272" cy="830997"/>
          </a:xfrm>
          <a:prstGeom prst="rect">
            <a:avLst/>
          </a:prstGeom>
          <a:noFill/>
        </p:spPr>
        <p:txBody>
          <a:bodyPr wrap="square" rtlCol="0">
            <a:spAutoFit/>
          </a:bodyPr>
          <a:lstStyle/>
          <a:p>
            <a:r>
              <a:rPr lang="fr-FR" sz="2400" b="1" dirty="0" smtClean="0"/>
              <a:t>Equipement vestimentaire</a:t>
            </a:r>
            <a:endParaRPr lang="fr-FR" sz="2400" b="1" dirty="0"/>
          </a:p>
        </p:txBody>
      </p:sp>
      <p:sp>
        <p:nvSpPr>
          <p:cNvPr id="24" name="ZoneTexte 23"/>
          <p:cNvSpPr txBox="1"/>
          <p:nvPr/>
        </p:nvSpPr>
        <p:spPr>
          <a:xfrm>
            <a:off x="7164288" y="4941168"/>
            <a:ext cx="1800200" cy="830997"/>
          </a:xfrm>
          <a:prstGeom prst="rect">
            <a:avLst/>
          </a:prstGeom>
          <a:noFill/>
        </p:spPr>
        <p:txBody>
          <a:bodyPr wrap="square" rtlCol="0">
            <a:spAutoFit/>
          </a:bodyPr>
          <a:lstStyle/>
          <a:p>
            <a:r>
              <a:rPr lang="fr-FR" sz="2400" b="1" dirty="0" smtClean="0"/>
              <a:t>Maitrise du vélo</a:t>
            </a:r>
            <a:endParaRPr lang="fr-FR" sz="2400" b="1" dirty="0"/>
          </a:p>
        </p:txBody>
      </p:sp>
      <p:sp>
        <p:nvSpPr>
          <p:cNvPr id="26" name="ZoneTexte 25"/>
          <p:cNvSpPr txBox="1"/>
          <p:nvPr/>
        </p:nvSpPr>
        <p:spPr>
          <a:xfrm>
            <a:off x="3419872" y="5661248"/>
            <a:ext cx="2592288" cy="830997"/>
          </a:xfrm>
          <a:prstGeom prst="rect">
            <a:avLst/>
          </a:prstGeom>
          <a:noFill/>
        </p:spPr>
        <p:txBody>
          <a:bodyPr wrap="square" rtlCol="0">
            <a:spAutoFit/>
          </a:bodyPr>
          <a:lstStyle/>
          <a:p>
            <a:r>
              <a:rPr lang="fr-FR" sz="2400" b="1" dirty="0" smtClean="0"/>
              <a:t>Maitrise de l’itinéraire</a:t>
            </a:r>
            <a:endParaRPr lang="fr-FR" sz="2400" b="1" dirty="0"/>
          </a:p>
        </p:txBody>
      </p:sp>
      <p:sp>
        <p:nvSpPr>
          <p:cNvPr id="27" name="ZoneTexte 26"/>
          <p:cNvSpPr txBox="1"/>
          <p:nvPr/>
        </p:nvSpPr>
        <p:spPr>
          <a:xfrm rot="21072888">
            <a:off x="468560" y="4729743"/>
            <a:ext cx="1907704" cy="707886"/>
          </a:xfrm>
          <a:prstGeom prst="rect">
            <a:avLst/>
          </a:prstGeom>
          <a:noFill/>
        </p:spPr>
        <p:txBody>
          <a:bodyPr wrap="square" rtlCol="0">
            <a:spAutoFit/>
          </a:bodyPr>
          <a:lstStyle/>
          <a:p>
            <a:r>
              <a:rPr lang="fr-FR" sz="2000" b="1" dirty="0" smtClean="0"/>
              <a:t>Gestion de l’effort</a:t>
            </a:r>
            <a:endParaRPr lang="fr-FR" sz="2000" b="1" dirty="0"/>
          </a:p>
        </p:txBody>
      </p:sp>
      <p:sp>
        <p:nvSpPr>
          <p:cNvPr id="28" name="ZoneTexte 27"/>
          <p:cNvSpPr txBox="1"/>
          <p:nvPr/>
        </p:nvSpPr>
        <p:spPr>
          <a:xfrm rot="21370289">
            <a:off x="394403" y="482879"/>
            <a:ext cx="2448272" cy="1015663"/>
          </a:xfrm>
          <a:prstGeom prst="rect">
            <a:avLst/>
          </a:prstGeom>
          <a:noFill/>
        </p:spPr>
        <p:txBody>
          <a:bodyPr wrap="square" rtlCol="0">
            <a:spAutoFit/>
          </a:bodyPr>
          <a:lstStyle/>
          <a:p>
            <a:r>
              <a:rPr lang="fr-FR" sz="2000" b="1" dirty="0" smtClean="0"/>
              <a:t>Déplacement individuel </a:t>
            </a:r>
          </a:p>
          <a:p>
            <a:r>
              <a:rPr lang="fr-FR" sz="2000" b="1" dirty="0" smtClean="0"/>
              <a:t>et collectif</a:t>
            </a:r>
            <a:endParaRPr lang="fr-FR" sz="2000" b="1" dirty="0"/>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p:bldP spid="24" grpId="0"/>
      <p:bldP spid="26" grpId="0"/>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vialsace.eu/wp-content/uploads/2015/10/158px-France_road_sign_B52.svg_.png"/>
          <p:cNvPicPr>
            <a:picLocks noChangeAspect="1" noChangeArrowheads="1"/>
          </p:cNvPicPr>
          <p:nvPr/>
        </p:nvPicPr>
        <p:blipFill>
          <a:blip r:embed="rId2" cstate="print"/>
          <a:srcRect/>
          <a:stretch>
            <a:fillRect/>
          </a:stretch>
        </p:blipFill>
        <p:spPr bwMode="auto">
          <a:xfrm>
            <a:off x="323528" y="332656"/>
            <a:ext cx="1504950" cy="1381126"/>
          </a:xfrm>
          <a:prstGeom prst="rect">
            <a:avLst/>
          </a:prstGeom>
          <a:noFill/>
        </p:spPr>
      </p:pic>
      <p:sp>
        <p:nvSpPr>
          <p:cNvPr id="3" name="Rectangle 2"/>
          <p:cNvSpPr/>
          <p:nvPr/>
        </p:nvSpPr>
        <p:spPr>
          <a:xfrm>
            <a:off x="2051720" y="0"/>
            <a:ext cx="6912768" cy="2246769"/>
          </a:xfrm>
          <a:prstGeom prst="rect">
            <a:avLst/>
          </a:prstGeom>
        </p:spPr>
        <p:txBody>
          <a:bodyPr wrap="square">
            <a:spAutoFit/>
          </a:bodyPr>
          <a:lstStyle/>
          <a:p>
            <a:pPr algn="just"/>
            <a:r>
              <a:rPr lang="fr-FR" sz="2000" dirty="0" smtClean="0"/>
              <a:t>Une </a:t>
            </a:r>
            <a:r>
              <a:rPr lang="fr-FR" sz="2000" b="1" dirty="0" smtClean="0">
                <a:solidFill>
                  <a:srgbClr val="FFFF00"/>
                </a:solidFill>
              </a:rPr>
              <a:t>zone de rencontre</a:t>
            </a:r>
            <a:r>
              <a:rPr lang="fr-FR" sz="2000" dirty="0" smtClean="0">
                <a:solidFill>
                  <a:srgbClr val="FFFF00"/>
                </a:solidFill>
              </a:rPr>
              <a:t> </a:t>
            </a:r>
            <a:r>
              <a:rPr lang="fr-FR" sz="2000" dirty="0" smtClean="0"/>
              <a:t>est un espace (souvent un centre-ville ou un centre historique) où la priorité est donnée aux piétons (et non aux cyclistes) – ils n’ont d’ailleurs pas obligation de se déplacer sur les trottoirs s’il y en a – et où l’ensemble des usagers de la route doivent rouler à la vitesse maximale de 20km/h. Sauf indication contraire, la circulation est à double sens.</a:t>
            </a:r>
            <a:endParaRPr lang="fr-FR" sz="2000" dirty="0"/>
          </a:p>
        </p:txBody>
      </p:sp>
      <p:pic>
        <p:nvPicPr>
          <p:cNvPr id="1028" name="Picture 4" descr="http://blog.vialsace.eu/wp-content/uploads/2015/10/145px-C109_-_Aire_pi%C3%A9tonne.png"/>
          <p:cNvPicPr>
            <a:picLocks noChangeAspect="1" noChangeArrowheads="1"/>
          </p:cNvPicPr>
          <p:nvPr/>
        </p:nvPicPr>
        <p:blipFill>
          <a:blip r:embed="rId3" cstate="print"/>
          <a:srcRect/>
          <a:stretch>
            <a:fillRect/>
          </a:stretch>
        </p:blipFill>
        <p:spPr bwMode="auto">
          <a:xfrm>
            <a:off x="323528" y="2924944"/>
            <a:ext cx="1381125" cy="1381126"/>
          </a:xfrm>
          <a:prstGeom prst="rect">
            <a:avLst/>
          </a:prstGeom>
          <a:noFill/>
        </p:spPr>
      </p:pic>
      <p:sp>
        <p:nvSpPr>
          <p:cNvPr id="5" name="Rectangle 4"/>
          <p:cNvSpPr/>
          <p:nvPr/>
        </p:nvSpPr>
        <p:spPr>
          <a:xfrm>
            <a:off x="2123728" y="2924944"/>
            <a:ext cx="6840760" cy="1323439"/>
          </a:xfrm>
          <a:prstGeom prst="rect">
            <a:avLst/>
          </a:prstGeom>
        </p:spPr>
        <p:txBody>
          <a:bodyPr wrap="square">
            <a:spAutoFit/>
          </a:bodyPr>
          <a:lstStyle/>
          <a:p>
            <a:pPr algn="just"/>
            <a:r>
              <a:rPr lang="fr-FR" sz="2000" dirty="0" smtClean="0"/>
              <a:t>Dans une </a:t>
            </a:r>
            <a:r>
              <a:rPr lang="fr-FR" sz="2000" b="1" dirty="0" smtClean="0">
                <a:solidFill>
                  <a:srgbClr val="FFFF00"/>
                </a:solidFill>
              </a:rPr>
              <a:t>aire piétonne</a:t>
            </a:r>
            <a:r>
              <a:rPr lang="fr-FR" sz="2000" dirty="0" smtClean="0"/>
              <a:t>, les cyclistes ne doivent pas oublier que </a:t>
            </a:r>
            <a:r>
              <a:rPr lang="fr-FR" sz="2000" b="1" dirty="0" smtClean="0">
                <a:solidFill>
                  <a:srgbClr val="FFFF00"/>
                </a:solidFill>
              </a:rPr>
              <a:t>ce sont les piétons qui y sont prioritaires</a:t>
            </a:r>
            <a:r>
              <a:rPr lang="fr-FR" sz="2000" dirty="0" smtClean="0"/>
              <a:t> : d’ailleurs, ils doivent circuler à allure du pas et ne pas gêner les piétons.</a:t>
            </a:r>
            <a:endParaRPr lang="fr-FR" sz="2000" dirty="0"/>
          </a:p>
        </p:txBody>
      </p:sp>
      <p:pic>
        <p:nvPicPr>
          <p:cNvPr id="1030" name="Picture 6" descr="Voie verte"/>
          <p:cNvPicPr>
            <a:picLocks noChangeAspect="1" noChangeArrowheads="1"/>
          </p:cNvPicPr>
          <p:nvPr/>
        </p:nvPicPr>
        <p:blipFill>
          <a:blip r:embed="rId4" cstate="print"/>
          <a:srcRect/>
          <a:stretch>
            <a:fillRect/>
          </a:stretch>
        </p:blipFill>
        <p:spPr bwMode="auto">
          <a:xfrm>
            <a:off x="323528" y="5190484"/>
            <a:ext cx="1390650" cy="1381126"/>
          </a:xfrm>
          <a:prstGeom prst="rect">
            <a:avLst/>
          </a:prstGeom>
          <a:noFill/>
        </p:spPr>
      </p:pic>
      <p:sp>
        <p:nvSpPr>
          <p:cNvPr id="7" name="Rectangle 6"/>
          <p:cNvSpPr/>
          <p:nvPr/>
        </p:nvSpPr>
        <p:spPr>
          <a:xfrm>
            <a:off x="2051720" y="5224547"/>
            <a:ext cx="6696744" cy="1015663"/>
          </a:xfrm>
          <a:prstGeom prst="rect">
            <a:avLst/>
          </a:prstGeom>
        </p:spPr>
        <p:txBody>
          <a:bodyPr wrap="square">
            <a:spAutoFit/>
          </a:bodyPr>
          <a:lstStyle/>
          <a:p>
            <a:pPr algn="just"/>
            <a:r>
              <a:rPr lang="fr-FR" sz="2000" dirty="0" smtClean="0"/>
              <a:t>Une </a:t>
            </a:r>
            <a:r>
              <a:rPr lang="fr-FR" sz="2000" b="1" dirty="0" smtClean="0">
                <a:solidFill>
                  <a:srgbClr val="FFFF00"/>
                </a:solidFill>
              </a:rPr>
              <a:t>voie verte</a:t>
            </a:r>
            <a:r>
              <a:rPr lang="fr-FR" sz="2000" dirty="0" smtClean="0">
                <a:solidFill>
                  <a:srgbClr val="FFFF00"/>
                </a:solidFill>
              </a:rPr>
              <a:t> </a:t>
            </a:r>
            <a:r>
              <a:rPr lang="fr-FR" sz="2000" dirty="0" smtClean="0"/>
              <a:t>est une route exclusivement réservée à la circulation des véhicules non motorisés, des piétons et des cavaliers.</a:t>
            </a:r>
            <a:endParaRPr lang="fr-FR" sz="2000" dirty="0"/>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anim calcmode="lin" valueType="num">
                                      <p:cBhvr>
                                        <p:cTn id="11" dur="3000" fill="hold"/>
                                        <p:tgtEl>
                                          <p:spTgt spid="3"/>
                                        </p:tgtEl>
                                        <p:attrNameLst>
                                          <p:attrName>ppt_x</p:attrName>
                                        </p:attrNameLst>
                                      </p:cBhvr>
                                      <p:tavLst>
                                        <p:tav tm="0">
                                          <p:val>
                                            <p:strVal val="#ppt_x"/>
                                          </p:val>
                                        </p:tav>
                                        <p:tav tm="100000">
                                          <p:val>
                                            <p:strVal val="#ppt_x"/>
                                          </p:val>
                                        </p:tav>
                                      </p:tavLst>
                                    </p:anim>
                                    <p:anim calcmode="lin" valueType="num">
                                      <p:cBhvr>
                                        <p:cTn id="12" dur="30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6" presetClass="entr" presetSubtype="16" fill="hold" nodeType="afterEffect">
                                  <p:stCondLst>
                                    <p:cond delay="5000"/>
                                  </p:stCondLst>
                                  <p:childTnLst>
                                    <p:set>
                                      <p:cBhvr>
                                        <p:cTn id="15" dur="1" fill="hold">
                                          <p:stCondLst>
                                            <p:cond delay="0"/>
                                          </p:stCondLst>
                                        </p:cTn>
                                        <p:tgtEl>
                                          <p:spTgt spid="1028"/>
                                        </p:tgtEl>
                                        <p:attrNameLst>
                                          <p:attrName>style.visibility</p:attrName>
                                        </p:attrNameLst>
                                      </p:cBhvr>
                                      <p:to>
                                        <p:strVal val="visible"/>
                                      </p:to>
                                    </p:set>
                                    <p:animEffect transition="in" filter="circle(in)">
                                      <p:cBhvr>
                                        <p:cTn id="16" dur="2000"/>
                                        <p:tgtEl>
                                          <p:spTgt spid="1028"/>
                                        </p:tgtEl>
                                      </p:cBhvr>
                                    </p:animEffect>
                                  </p:childTnLst>
                                </p:cTn>
                              </p:par>
                            </p:childTnLst>
                          </p:cTn>
                        </p:par>
                        <p:par>
                          <p:cTn id="17" fill="hold">
                            <p:stCondLst>
                              <p:cond delay="100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3000"/>
                                        <p:tgtEl>
                                          <p:spTgt spid="5"/>
                                        </p:tgtEl>
                                      </p:cBhvr>
                                    </p:animEffect>
                                    <p:anim calcmode="lin" valueType="num">
                                      <p:cBhvr>
                                        <p:cTn id="21" dur="3000" fill="hold"/>
                                        <p:tgtEl>
                                          <p:spTgt spid="5"/>
                                        </p:tgtEl>
                                        <p:attrNameLst>
                                          <p:attrName>ppt_x</p:attrName>
                                        </p:attrNameLst>
                                      </p:cBhvr>
                                      <p:tavLst>
                                        <p:tav tm="0">
                                          <p:val>
                                            <p:strVal val="#ppt_x"/>
                                          </p:val>
                                        </p:tav>
                                        <p:tav tm="100000">
                                          <p:val>
                                            <p:strVal val="#ppt_x"/>
                                          </p:val>
                                        </p:tav>
                                      </p:tavLst>
                                    </p:anim>
                                    <p:anim calcmode="lin" valueType="num">
                                      <p:cBhvr>
                                        <p:cTn id="22" dur="3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3000"/>
                            </p:stCondLst>
                            <p:childTnLst>
                              <p:par>
                                <p:cTn id="24" presetID="6" presetClass="entr" presetSubtype="16" fill="hold" nodeType="after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circle(in)">
                                      <p:cBhvr>
                                        <p:cTn id="26" dur="2000"/>
                                        <p:tgtEl>
                                          <p:spTgt spid="1030"/>
                                        </p:tgtEl>
                                      </p:cBhvr>
                                    </p:animEffect>
                                  </p:childTnLst>
                                </p:cTn>
                              </p:par>
                            </p:childTnLst>
                          </p:cTn>
                        </p:par>
                        <p:par>
                          <p:cTn id="27" fill="hold">
                            <p:stCondLst>
                              <p:cond delay="15000"/>
                            </p:stCondLst>
                            <p:childTnLst>
                              <p:par>
                                <p:cTn id="28" presetID="42"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3000"/>
                                        <p:tgtEl>
                                          <p:spTgt spid="7"/>
                                        </p:tgtEl>
                                      </p:cBhvr>
                                    </p:animEffect>
                                    <p:anim calcmode="lin" valueType="num">
                                      <p:cBhvr>
                                        <p:cTn id="31" dur="3000" fill="hold"/>
                                        <p:tgtEl>
                                          <p:spTgt spid="7"/>
                                        </p:tgtEl>
                                        <p:attrNameLst>
                                          <p:attrName>ppt_x</p:attrName>
                                        </p:attrNameLst>
                                      </p:cBhvr>
                                      <p:tavLst>
                                        <p:tav tm="0">
                                          <p:val>
                                            <p:strVal val="#ppt_x"/>
                                          </p:val>
                                        </p:tav>
                                        <p:tav tm="100000">
                                          <p:val>
                                            <p:strVal val="#ppt_x"/>
                                          </p:val>
                                        </p:tav>
                                      </p:tavLst>
                                    </p:anim>
                                    <p:anim calcmode="lin" valueType="num">
                                      <p:cBhvr>
                                        <p:cTn id="32"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39752" y="188640"/>
            <a:ext cx="4248472" cy="1077218"/>
          </a:xfrm>
          <a:prstGeom prst="rect">
            <a:avLst/>
          </a:prstGeom>
          <a:noFill/>
        </p:spPr>
        <p:txBody>
          <a:bodyPr wrap="square" rtlCol="0">
            <a:spAutoFit/>
          </a:bodyPr>
          <a:lstStyle/>
          <a:p>
            <a:pPr algn="ctr"/>
            <a:r>
              <a:rPr lang="fr-FR" sz="3200" b="1" dirty="0" smtClean="0">
                <a:solidFill>
                  <a:srgbClr val="FFFF00"/>
                </a:solidFill>
              </a:rPr>
              <a:t>EN CAS D’ACCIDENT</a:t>
            </a:r>
          </a:p>
          <a:p>
            <a:pPr algn="ctr"/>
            <a:r>
              <a:rPr lang="fr-FR" sz="3200" b="1" dirty="0" smtClean="0">
                <a:solidFill>
                  <a:srgbClr val="FFFF00"/>
                </a:solidFill>
              </a:rPr>
              <a:t>QUE FAIRE?</a:t>
            </a:r>
            <a:endParaRPr lang="fr-FR" sz="3200" b="1" dirty="0">
              <a:solidFill>
                <a:srgbClr val="FFFF00"/>
              </a:solidFill>
            </a:endParaRPr>
          </a:p>
        </p:txBody>
      </p:sp>
      <p:sp>
        <p:nvSpPr>
          <p:cNvPr id="18" name="ZoneTexte 17"/>
          <p:cNvSpPr txBox="1"/>
          <p:nvPr/>
        </p:nvSpPr>
        <p:spPr>
          <a:xfrm>
            <a:off x="607356" y="3549718"/>
            <a:ext cx="1933200" cy="523220"/>
          </a:xfrm>
          <a:prstGeom prst="rect">
            <a:avLst/>
          </a:prstGeom>
          <a:noFill/>
        </p:spPr>
        <p:txBody>
          <a:bodyPr wrap="square" rtlCol="0">
            <a:spAutoFit/>
          </a:bodyPr>
          <a:lstStyle/>
          <a:p>
            <a:r>
              <a:rPr lang="fr-FR" sz="2800" b="1" dirty="0" smtClean="0">
                <a:solidFill>
                  <a:srgbClr val="FF0000"/>
                </a:solidFill>
              </a:rPr>
              <a:t>PROTEGER</a:t>
            </a:r>
            <a:endParaRPr lang="fr-FR" sz="2800" b="1" dirty="0">
              <a:solidFill>
                <a:srgbClr val="FF0000"/>
              </a:solidFill>
            </a:endParaRPr>
          </a:p>
        </p:txBody>
      </p:sp>
      <p:sp>
        <p:nvSpPr>
          <p:cNvPr id="19" name="ZoneTexte 18"/>
          <p:cNvSpPr txBox="1"/>
          <p:nvPr/>
        </p:nvSpPr>
        <p:spPr>
          <a:xfrm>
            <a:off x="3603971" y="3549718"/>
            <a:ext cx="1720034" cy="523220"/>
          </a:xfrm>
          <a:prstGeom prst="rect">
            <a:avLst/>
          </a:prstGeom>
          <a:noFill/>
        </p:spPr>
        <p:txBody>
          <a:bodyPr wrap="square" rtlCol="0">
            <a:spAutoFit/>
          </a:bodyPr>
          <a:lstStyle/>
          <a:p>
            <a:pPr algn="ctr"/>
            <a:r>
              <a:rPr lang="fr-FR" sz="2800" b="1" dirty="0" smtClean="0">
                <a:solidFill>
                  <a:srgbClr val="FF0000"/>
                </a:solidFill>
              </a:rPr>
              <a:t>ALERTER</a:t>
            </a:r>
            <a:endParaRPr lang="fr-FR" sz="2800" b="1" dirty="0">
              <a:solidFill>
                <a:srgbClr val="FF0000"/>
              </a:solidFill>
            </a:endParaRPr>
          </a:p>
        </p:txBody>
      </p:sp>
      <p:sp>
        <p:nvSpPr>
          <p:cNvPr id="20" name="ZoneTexte 19"/>
          <p:cNvSpPr txBox="1"/>
          <p:nvPr/>
        </p:nvSpPr>
        <p:spPr>
          <a:xfrm>
            <a:off x="6361873" y="3499352"/>
            <a:ext cx="2160240" cy="584775"/>
          </a:xfrm>
          <a:prstGeom prst="rect">
            <a:avLst/>
          </a:prstGeom>
          <a:noFill/>
        </p:spPr>
        <p:txBody>
          <a:bodyPr wrap="square" rtlCol="0">
            <a:spAutoFit/>
          </a:bodyPr>
          <a:lstStyle/>
          <a:p>
            <a:r>
              <a:rPr lang="fr-FR" sz="3200" b="1" dirty="0" smtClean="0">
                <a:solidFill>
                  <a:srgbClr val="FF0000"/>
                </a:solidFill>
              </a:rPr>
              <a:t>SECOURIR</a:t>
            </a:r>
            <a:endParaRPr lang="fr-FR" sz="3200" b="1" dirty="0">
              <a:solidFill>
                <a:srgbClr val="FF0000"/>
              </a:solidFill>
            </a:endParaRPr>
          </a:p>
        </p:txBody>
      </p:sp>
      <p:sp>
        <p:nvSpPr>
          <p:cNvPr id="21" name="ZoneTexte 20"/>
          <p:cNvSpPr txBox="1"/>
          <p:nvPr/>
        </p:nvSpPr>
        <p:spPr>
          <a:xfrm>
            <a:off x="755576" y="4378640"/>
            <a:ext cx="1584176" cy="1015663"/>
          </a:xfrm>
          <a:prstGeom prst="rect">
            <a:avLst/>
          </a:prstGeom>
          <a:noFill/>
        </p:spPr>
        <p:txBody>
          <a:bodyPr wrap="square" rtlCol="0">
            <a:spAutoFit/>
          </a:bodyPr>
          <a:lstStyle/>
          <a:p>
            <a:pPr algn="ctr"/>
            <a:r>
              <a:rPr lang="fr-FR" sz="2000" b="1" dirty="0" smtClean="0">
                <a:solidFill>
                  <a:srgbClr val="FFFF00"/>
                </a:solidFill>
              </a:rPr>
              <a:t>EVITER UN AUTRE ACCIDENT</a:t>
            </a:r>
            <a:endParaRPr lang="fr-FR" sz="2000" b="1" dirty="0">
              <a:solidFill>
                <a:srgbClr val="FFFF00"/>
              </a:solidFill>
            </a:endParaRPr>
          </a:p>
        </p:txBody>
      </p:sp>
      <p:sp>
        <p:nvSpPr>
          <p:cNvPr id="22" name="ZoneTexte 21"/>
          <p:cNvSpPr txBox="1"/>
          <p:nvPr/>
        </p:nvSpPr>
        <p:spPr>
          <a:xfrm>
            <a:off x="3019159" y="4407193"/>
            <a:ext cx="3033673" cy="1015663"/>
          </a:xfrm>
          <a:prstGeom prst="rect">
            <a:avLst/>
          </a:prstGeom>
          <a:noFill/>
        </p:spPr>
        <p:txBody>
          <a:bodyPr wrap="square" rtlCol="0">
            <a:spAutoFit/>
          </a:bodyPr>
          <a:lstStyle/>
          <a:p>
            <a:pPr algn="ctr"/>
            <a:r>
              <a:rPr lang="fr-FR" sz="2000" b="1" dirty="0" smtClean="0">
                <a:solidFill>
                  <a:srgbClr val="FFFF00"/>
                </a:solidFill>
              </a:rPr>
              <a:t>GENDARMERIE</a:t>
            </a:r>
          </a:p>
          <a:p>
            <a:pPr algn="ctr"/>
            <a:r>
              <a:rPr lang="fr-FR" sz="2000" b="1" dirty="0" smtClean="0">
                <a:solidFill>
                  <a:srgbClr val="FFFF00"/>
                </a:solidFill>
              </a:rPr>
              <a:t>POMPIERS</a:t>
            </a:r>
          </a:p>
          <a:p>
            <a:pPr algn="ctr"/>
            <a:r>
              <a:rPr lang="fr-FR" sz="2000" b="1" dirty="0" smtClean="0">
                <a:solidFill>
                  <a:srgbClr val="FFFF00"/>
                </a:solidFill>
              </a:rPr>
              <a:t>SAMU</a:t>
            </a:r>
            <a:endParaRPr lang="fr-FR" sz="2000" b="1" dirty="0">
              <a:solidFill>
                <a:srgbClr val="FFFF00"/>
              </a:solidFill>
            </a:endParaRPr>
          </a:p>
        </p:txBody>
      </p:sp>
      <p:sp>
        <p:nvSpPr>
          <p:cNvPr id="23" name="ZoneTexte 22"/>
          <p:cNvSpPr txBox="1"/>
          <p:nvPr/>
        </p:nvSpPr>
        <p:spPr>
          <a:xfrm>
            <a:off x="6683335" y="4305047"/>
            <a:ext cx="1656184" cy="1015663"/>
          </a:xfrm>
          <a:prstGeom prst="rect">
            <a:avLst/>
          </a:prstGeom>
          <a:noFill/>
        </p:spPr>
        <p:txBody>
          <a:bodyPr wrap="square" rtlCol="0">
            <a:spAutoFit/>
          </a:bodyPr>
          <a:lstStyle/>
          <a:p>
            <a:pPr algn="ctr"/>
            <a:r>
              <a:rPr lang="fr-FR" sz="2000" b="1" dirty="0" smtClean="0">
                <a:solidFill>
                  <a:srgbClr val="FFFF00"/>
                </a:solidFill>
              </a:rPr>
              <a:t>FAIRE LES</a:t>
            </a:r>
          </a:p>
          <a:p>
            <a:pPr algn="ctr"/>
            <a:r>
              <a:rPr lang="fr-FR" sz="2000" b="1" dirty="0" smtClean="0">
                <a:solidFill>
                  <a:srgbClr val="FFFF00"/>
                </a:solidFill>
              </a:rPr>
              <a:t>GESTES QUI</a:t>
            </a:r>
          </a:p>
          <a:p>
            <a:pPr algn="ctr"/>
            <a:r>
              <a:rPr lang="fr-FR" sz="2000" b="1" dirty="0" smtClean="0">
                <a:solidFill>
                  <a:srgbClr val="FFFF00"/>
                </a:solidFill>
              </a:rPr>
              <a:t>SAUVENT</a:t>
            </a:r>
            <a:endParaRPr lang="fr-FR" sz="2000" b="1" dirty="0">
              <a:solidFill>
                <a:srgbClr val="FFFF00"/>
              </a:solidFill>
            </a:endParaRPr>
          </a:p>
        </p:txBody>
      </p:sp>
      <p:sp>
        <p:nvSpPr>
          <p:cNvPr id="12" name="Flèche vers le bas 11"/>
          <p:cNvSpPr/>
          <p:nvPr/>
        </p:nvSpPr>
        <p:spPr>
          <a:xfrm>
            <a:off x="1331640" y="213285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4283968" y="2207351"/>
            <a:ext cx="504056"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a:off x="7079379" y="2207351"/>
            <a:ext cx="432048" cy="864096"/>
          </a:xfrm>
          <a:prstGeom prst="downArrow">
            <a:avLst>
              <a:gd name="adj1" fmla="val 50000"/>
              <a:gd name="adj2" fmla="val 516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2500"/>
                            </p:stCondLst>
                            <p:childTnLst>
                              <p:par>
                                <p:cTn id="18" presetID="3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par>
                          <p:cTn id="24" fill="hold">
                            <p:stCondLst>
                              <p:cond delay="3500"/>
                            </p:stCondLst>
                            <p:childTnLst>
                              <p:par>
                                <p:cTn id="25" presetID="6"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par>
                          <p:cTn id="28" fill="hold">
                            <p:stCondLst>
                              <p:cond delay="55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6000"/>
                            </p:stCondLst>
                            <p:childTnLst>
                              <p:par>
                                <p:cTn id="35" presetID="3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childTnLst>
                          </p:cTn>
                        </p:par>
                        <p:par>
                          <p:cTn id="41" fill="hold">
                            <p:stCondLst>
                              <p:cond delay="7000"/>
                            </p:stCondLst>
                            <p:childTnLst>
                              <p:par>
                                <p:cTn id="42" presetID="6" presetClass="entr" presetSubtype="16"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ircle(in)">
                                      <p:cBhvr>
                                        <p:cTn id="44" dur="2000"/>
                                        <p:tgtEl>
                                          <p:spTgt spid="22"/>
                                        </p:tgtEl>
                                      </p:cBhvr>
                                    </p:animEffect>
                                  </p:childTnLst>
                                </p:cTn>
                              </p:par>
                            </p:childTnLst>
                          </p:cTn>
                        </p:par>
                        <p:par>
                          <p:cTn id="45" fill="hold">
                            <p:stCondLst>
                              <p:cond delay="9000"/>
                            </p:stCondLst>
                            <p:childTnLst>
                              <p:par>
                                <p:cTn id="46" presetID="6"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par>
                          <p:cTn id="49" fill="hold">
                            <p:stCondLst>
                              <p:cond delay="11000"/>
                            </p:stCondLst>
                            <p:childTnLst>
                              <p:par>
                                <p:cTn id="50" presetID="31"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1000" fill="hold"/>
                                        <p:tgtEl>
                                          <p:spTgt spid="20"/>
                                        </p:tgtEl>
                                        <p:attrNameLst>
                                          <p:attrName>ppt_w</p:attrName>
                                        </p:attrNameLst>
                                      </p:cBhvr>
                                      <p:tavLst>
                                        <p:tav tm="0">
                                          <p:val>
                                            <p:fltVal val="0"/>
                                          </p:val>
                                        </p:tav>
                                        <p:tav tm="100000">
                                          <p:val>
                                            <p:strVal val="#ppt_w"/>
                                          </p:val>
                                        </p:tav>
                                      </p:tavLst>
                                    </p:anim>
                                    <p:anim calcmode="lin" valueType="num">
                                      <p:cBhvr>
                                        <p:cTn id="53" dur="1000" fill="hold"/>
                                        <p:tgtEl>
                                          <p:spTgt spid="20"/>
                                        </p:tgtEl>
                                        <p:attrNameLst>
                                          <p:attrName>ppt_h</p:attrName>
                                        </p:attrNameLst>
                                      </p:cBhvr>
                                      <p:tavLst>
                                        <p:tav tm="0">
                                          <p:val>
                                            <p:fltVal val="0"/>
                                          </p:val>
                                        </p:tav>
                                        <p:tav tm="100000">
                                          <p:val>
                                            <p:strVal val="#ppt_h"/>
                                          </p:val>
                                        </p:tav>
                                      </p:tavLst>
                                    </p:anim>
                                    <p:anim calcmode="lin" valueType="num">
                                      <p:cBhvr>
                                        <p:cTn id="54" dur="1000" fill="hold"/>
                                        <p:tgtEl>
                                          <p:spTgt spid="20"/>
                                        </p:tgtEl>
                                        <p:attrNameLst>
                                          <p:attrName>style.rotation</p:attrName>
                                        </p:attrNameLst>
                                      </p:cBhvr>
                                      <p:tavLst>
                                        <p:tav tm="0">
                                          <p:val>
                                            <p:fltVal val="90"/>
                                          </p:val>
                                        </p:tav>
                                        <p:tav tm="100000">
                                          <p:val>
                                            <p:fltVal val="0"/>
                                          </p:val>
                                        </p:tav>
                                      </p:tavLst>
                                    </p:anim>
                                    <p:animEffect transition="in" filter="fade">
                                      <p:cBhvr>
                                        <p:cTn id="55" dur="1000"/>
                                        <p:tgtEl>
                                          <p:spTgt spid="20"/>
                                        </p:tgtEl>
                                      </p:cBhvr>
                                    </p:animEffect>
                                  </p:childTnLst>
                                </p:cTn>
                              </p:par>
                            </p:childTnLst>
                          </p:cTn>
                        </p:par>
                        <p:par>
                          <p:cTn id="56" fill="hold">
                            <p:stCondLst>
                              <p:cond delay="12000"/>
                            </p:stCondLst>
                            <p:childTnLst>
                              <p:par>
                                <p:cTn id="57" presetID="6" presetClass="entr" presetSubtype="16"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circle(in)">
                                      <p:cBhvr>
                                        <p:cTn id="5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43608" y="2420888"/>
            <a:ext cx="8964488" cy="369332"/>
          </a:xfrm>
          <a:prstGeom prst="rect">
            <a:avLst/>
          </a:prstGeom>
          <a:noFill/>
        </p:spPr>
        <p:txBody>
          <a:bodyPr wrap="square" rtlCol="0">
            <a:spAutoFit/>
          </a:bodyPr>
          <a:lstStyle/>
          <a:p>
            <a:endParaRPr lang="fr-FR" dirty="0"/>
          </a:p>
        </p:txBody>
      </p:sp>
      <p:sp>
        <p:nvSpPr>
          <p:cNvPr id="5" name="ZoneTexte 4"/>
          <p:cNvSpPr txBox="1"/>
          <p:nvPr/>
        </p:nvSpPr>
        <p:spPr>
          <a:xfrm rot="10800000" flipV="1">
            <a:off x="179512" y="332657"/>
            <a:ext cx="8424936" cy="584775"/>
          </a:xfrm>
          <a:prstGeom prst="rect">
            <a:avLst/>
          </a:prstGeom>
          <a:noFill/>
        </p:spPr>
        <p:txBody>
          <a:bodyPr wrap="square" rtlCol="0">
            <a:spAutoFit/>
          </a:bodyPr>
          <a:lstStyle/>
          <a:p>
            <a:pPr algn="ctr"/>
            <a:r>
              <a:rPr lang="fr-FR" sz="3200" b="1" dirty="0" smtClean="0">
                <a:solidFill>
                  <a:srgbClr val="FF0000"/>
                </a:solidFill>
              </a:rPr>
              <a:t>ENTRETIEN MECANIQUE</a:t>
            </a:r>
            <a:endParaRPr lang="fr-FR" sz="3200" b="1" dirty="0">
              <a:solidFill>
                <a:srgbClr val="FF0000"/>
              </a:solidFill>
            </a:endParaRPr>
          </a:p>
        </p:txBody>
      </p:sp>
      <p:sp>
        <p:nvSpPr>
          <p:cNvPr id="6" name="ZoneTexte 5"/>
          <p:cNvSpPr txBox="1"/>
          <p:nvPr/>
        </p:nvSpPr>
        <p:spPr>
          <a:xfrm rot="10800000" flipV="1">
            <a:off x="539552" y="1412776"/>
            <a:ext cx="8388424" cy="4201150"/>
          </a:xfrm>
          <a:prstGeom prst="rect">
            <a:avLst/>
          </a:prstGeom>
          <a:noFill/>
        </p:spPr>
        <p:txBody>
          <a:bodyPr wrap="square" rtlCol="0">
            <a:spAutoFit/>
          </a:bodyPr>
          <a:lstStyle/>
          <a:p>
            <a:r>
              <a:rPr lang="fr-FR" sz="2400" b="1" dirty="0" smtClean="0"/>
              <a:t>Etat général du vélo et particulièrement :</a:t>
            </a:r>
          </a:p>
          <a:p>
            <a:endParaRPr lang="fr-FR" sz="1100" b="1" dirty="0" smtClean="0"/>
          </a:p>
          <a:p>
            <a:r>
              <a:rPr lang="fr-FR" sz="2400" b="1" dirty="0" smtClean="0">
                <a:solidFill>
                  <a:srgbClr val="FF0000"/>
                </a:solidFill>
              </a:rPr>
              <a:t>PNEUS  :     </a:t>
            </a:r>
            <a:r>
              <a:rPr lang="fr-FR" sz="2400" b="1" dirty="0" smtClean="0"/>
              <a:t>Gonflage, usure</a:t>
            </a:r>
          </a:p>
          <a:p>
            <a:endParaRPr lang="fr-FR" sz="1100" b="1" dirty="0" smtClean="0"/>
          </a:p>
          <a:p>
            <a:r>
              <a:rPr lang="fr-FR" sz="2400" b="1" dirty="0" smtClean="0">
                <a:solidFill>
                  <a:srgbClr val="FF0000"/>
                </a:solidFill>
              </a:rPr>
              <a:t>FREINS  :     </a:t>
            </a:r>
            <a:r>
              <a:rPr lang="fr-FR" sz="2400" b="1" dirty="0" smtClean="0"/>
              <a:t>Réglage, usure patins, nettoyage jantes,</a:t>
            </a:r>
          </a:p>
          <a:p>
            <a:r>
              <a:rPr lang="fr-FR" sz="2400" b="1" dirty="0" smtClean="0"/>
              <a:t>               vérification circuit huile pour freins à disques</a:t>
            </a:r>
          </a:p>
          <a:p>
            <a:endParaRPr lang="fr-FR" sz="1100" b="1" dirty="0" smtClean="0"/>
          </a:p>
          <a:p>
            <a:r>
              <a:rPr lang="fr-FR" sz="2400" b="1" dirty="0" smtClean="0">
                <a:solidFill>
                  <a:srgbClr val="FF0000"/>
                </a:solidFill>
              </a:rPr>
              <a:t>LUMIERES : </a:t>
            </a:r>
            <a:r>
              <a:rPr lang="fr-FR" sz="2400" b="1" dirty="0" smtClean="0"/>
              <a:t>avant(couleur blanche), arrière (rouge)</a:t>
            </a:r>
          </a:p>
          <a:p>
            <a:endParaRPr lang="fr-FR" sz="1100" b="1" dirty="0" smtClean="0"/>
          </a:p>
          <a:p>
            <a:r>
              <a:rPr lang="fr-FR" sz="2400" b="1" dirty="0" smtClean="0">
                <a:solidFill>
                  <a:srgbClr val="FF0000"/>
                </a:solidFill>
              </a:rPr>
              <a:t>CHAINE : </a:t>
            </a:r>
            <a:r>
              <a:rPr lang="fr-FR" sz="2400" b="1" dirty="0" smtClean="0"/>
              <a:t>lubrification, usure</a:t>
            </a:r>
          </a:p>
          <a:p>
            <a:endParaRPr lang="fr-FR" sz="1100" b="1" dirty="0" smtClean="0"/>
          </a:p>
          <a:p>
            <a:r>
              <a:rPr lang="fr-FR" sz="2400" b="1" dirty="0" smtClean="0">
                <a:solidFill>
                  <a:srgbClr val="FF0000"/>
                </a:solidFill>
              </a:rPr>
              <a:t>ROUES  :</a:t>
            </a:r>
            <a:r>
              <a:rPr lang="fr-FR" sz="2400" b="1" dirty="0" smtClean="0"/>
              <a:t>  blocages, voilage, le rayonnage, usure</a:t>
            </a:r>
          </a:p>
          <a:p>
            <a:endParaRPr lang="fr-FR" sz="1100" b="1" dirty="0" smtClean="0"/>
          </a:p>
          <a:p>
            <a:r>
              <a:rPr lang="fr-FR" sz="2400" b="1" dirty="0" smtClean="0">
                <a:solidFill>
                  <a:srgbClr val="FF0000"/>
                </a:solidFill>
              </a:rPr>
              <a:t>SELLE ET GUIDON : </a:t>
            </a:r>
            <a:r>
              <a:rPr lang="fr-FR" sz="2400" b="1" dirty="0" smtClean="0"/>
              <a:t>serrage  </a:t>
            </a:r>
            <a:endParaRPr lang="fr-FR" sz="2400" b="1" dirty="0"/>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500" fill="hold"/>
                                        <p:tgtEl>
                                          <p:spTgt spid="6"/>
                                        </p:tgtEl>
                                        <p:attrNameLst>
                                          <p:attrName>ppt_w</p:attrName>
                                        </p:attrNameLst>
                                      </p:cBhvr>
                                      <p:tavLst>
                                        <p:tav tm="0">
                                          <p:val>
                                            <p:fltVal val="0"/>
                                          </p:val>
                                        </p:tav>
                                        <p:tav tm="100000">
                                          <p:val>
                                            <p:strVal val="#ppt_w"/>
                                          </p:val>
                                        </p:tav>
                                      </p:tavLst>
                                    </p:anim>
                                    <p:anim calcmode="lin" valueType="num">
                                      <p:cBhvr>
                                        <p:cTn id="14" dur="1500" fill="hold"/>
                                        <p:tgtEl>
                                          <p:spTgt spid="6"/>
                                        </p:tgtEl>
                                        <p:attrNameLst>
                                          <p:attrName>ppt_h</p:attrName>
                                        </p:attrNameLst>
                                      </p:cBhvr>
                                      <p:tavLst>
                                        <p:tav tm="0">
                                          <p:val>
                                            <p:fltVal val="0"/>
                                          </p:val>
                                        </p:tav>
                                        <p:tav tm="100000">
                                          <p:val>
                                            <p:strVal val="#ppt_h"/>
                                          </p:val>
                                        </p:tav>
                                      </p:tavLst>
                                    </p:anim>
                                    <p:animEffect transition="in" filter="fade">
                                      <p:cBhvr>
                                        <p:cTn id="1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59632" y="0"/>
            <a:ext cx="6696744" cy="584775"/>
          </a:xfrm>
          <a:prstGeom prst="rect">
            <a:avLst/>
          </a:prstGeom>
          <a:noFill/>
        </p:spPr>
        <p:txBody>
          <a:bodyPr wrap="square" rtlCol="0">
            <a:spAutoFit/>
          </a:bodyPr>
          <a:lstStyle/>
          <a:p>
            <a:pPr algn="ctr"/>
            <a:r>
              <a:rPr lang="fr-FR" sz="2800" b="1" dirty="0" smtClean="0">
                <a:solidFill>
                  <a:srgbClr val="FF0000"/>
                </a:solidFill>
              </a:rPr>
              <a:t>EQUIPEMENT </a:t>
            </a:r>
            <a:r>
              <a:rPr lang="fr-FR" sz="3200" b="1" dirty="0" smtClean="0">
                <a:solidFill>
                  <a:srgbClr val="FF0000"/>
                </a:solidFill>
              </a:rPr>
              <a:t>VESTIMENTAIRE</a:t>
            </a:r>
            <a:endParaRPr lang="fr-FR" sz="3200" b="1" dirty="0">
              <a:solidFill>
                <a:srgbClr val="FF0000"/>
              </a:solidFill>
            </a:endParaRPr>
          </a:p>
        </p:txBody>
      </p:sp>
      <p:sp>
        <p:nvSpPr>
          <p:cNvPr id="3" name="ZoneTexte 2"/>
          <p:cNvSpPr txBox="1"/>
          <p:nvPr/>
        </p:nvSpPr>
        <p:spPr>
          <a:xfrm>
            <a:off x="0" y="692696"/>
            <a:ext cx="9144000" cy="4447371"/>
          </a:xfrm>
          <a:prstGeom prst="rect">
            <a:avLst/>
          </a:prstGeom>
          <a:noFill/>
        </p:spPr>
        <p:txBody>
          <a:bodyPr wrap="square" rtlCol="0">
            <a:spAutoFit/>
          </a:bodyPr>
          <a:lstStyle/>
          <a:p>
            <a:r>
              <a:rPr lang="fr-FR" sz="2400" b="1" dirty="0" smtClean="0">
                <a:solidFill>
                  <a:srgbClr val="FF0000"/>
                </a:solidFill>
              </a:rPr>
              <a:t>Visibilité  :  </a:t>
            </a:r>
            <a:r>
              <a:rPr lang="fr-FR" sz="2400" b="1" dirty="0" smtClean="0"/>
              <a:t>éviter le noir, porter des vêtements clairs</a:t>
            </a:r>
          </a:p>
          <a:p>
            <a:r>
              <a:rPr lang="fr-FR" sz="2400" b="1" dirty="0" smtClean="0"/>
              <a:t>                   gilet fluorescent (</a:t>
            </a:r>
            <a:r>
              <a:rPr lang="fr-FR" b="1" dirty="0" smtClean="0"/>
              <a:t>de nuit, temps sombre, brouillard)</a:t>
            </a:r>
            <a:endParaRPr lang="fr-FR" sz="2400" b="1" dirty="0" smtClean="0"/>
          </a:p>
          <a:p>
            <a:endParaRPr lang="fr-FR" sz="1100" b="1" dirty="0" smtClean="0"/>
          </a:p>
          <a:p>
            <a:r>
              <a:rPr lang="fr-FR" sz="2400" b="1" dirty="0" smtClean="0">
                <a:solidFill>
                  <a:srgbClr val="FF0000"/>
                </a:solidFill>
              </a:rPr>
              <a:t>Protection  :    </a:t>
            </a:r>
            <a:r>
              <a:rPr lang="fr-FR" sz="2400" b="1" dirty="0" smtClean="0"/>
              <a:t>- gants (en cas de chute)</a:t>
            </a:r>
          </a:p>
          <a:p>
            <a:r>
              <a:rPr lang="fr-FR" sz="2400" b="1" dirty="0" smtClean="0"/>
              <a:t>                        - lunettes (contre le soleil, le froid, les</a:t>
            </a:r>
          </a:p>
          <a:p>
            <a:r>
              <a:rPr lang="fr-FR" sz="2400" b="1" dirty="0" smtClean="0"/>
              <a:t>                           insectes ou saletés..)</a:t>
            </a:r>
          </a:p>
          <a:p>
            <a:r>
              <a:rPr lang="fr-FR" sz="2400" b="1" dirty="0" smtClean="0"/>
              <a:t>                        - Casque (bien positionné et attaché </a:t>
            </a:r>
          </a:p>
          <a:p>
            <a:r>
              <a:rPr lang="fr-FR" sz="2400" b="1" dirty="0" smtClean="0"/>
              <a:t>                          correctement et penser à le changer)</a:t>
            </a:r>
          </a:p>
          <a:p>
            <a:r>
              <a:rPr lang="fr-FR" dirty="0" smtClean="0"/>
              <a:t>                        </a:t>
            </a:r>
            <a:endParaRPr lang="fr-FR" u="sng" dirty="0" smtClean="0"/>
          </a:p>
          <a:p>
            <a:r>
              <a:rPr lang="fr-FR" dirty="0" smtClean="0">
                <a:solidFill>
                  <a:srgbClr val="FFFF00"/>
                </a:solidFill>
              </a:rPr>
              <a:t>         </a:t>
            </a:r>
            <a:r>
              <a:rPr lang="fr-FR" sz="2400" b="1" dirty="0" smtClean="0">
                <a:solidFill>
                  <a:srgbClr val="FFFF00"/>
                </a:solidFill>
              </a:rPr>
              <a:t>-</a:t>
            </a:r>
            <a:r>
              <a:rPr lang="fr-FR" sz="2400" b="1" u="sng" dirty="0" smtClean="0">
                <a:solidFill>
                  <a:srgbClr val="FFFF00"/>
                </a:solidFill>
              </a:rPr>
              <a:t>Tout casque ayant subit un choc doit être changé</a:t>
            </a:r>
            <a:r>
              <a:rPr lang="fr-FR" dirty="0" smtClean="0">
                <a:solidFill>
                  <a:srgbClr val="FFFF00"/>
                </a:solidFill>
              </a:rPr>
              <a:t>                                                </a:t>
            </a:r>
            <a:endParaRPr lang="fr-FR" u="sng" dirty="0" smtClean="0">
              <a:solidFill>
                <a:srgbClr val="FFFF00"/>
              </a:solidFill>
            </a:endParaRPr>
          </a:p>
          <a:p>
            <a:r>
              <a:rPr lang="fr-FR" dirty="0" smtClean="0">
                <a:solidFill>
                  <a:srgbClr val="FFFF00"/>
                </a:solidFill>
              </a:rPr>
              <a:t>                                    </a:t>
            </a:r>
          </a:p>
          <a:p>
            <a:endParaRPr lang="fr-FR" sz="1400" dirty="0" smtClean="0"/>
          </a:p>
          <a:p>
            <a:endParaRPr lang="fr-FR" sz="3200" dirty="0">
              <a:solidFill>
                <a:srgbClr val="FF0000"/>
              </a:solidFill>
            </a:endParaRPr>
          </a:p>
        </p:txBody>
      </p:sp>
      <p:pic>
        <p:nvPicPr>
          <p:cNvPr id="10242" name="Picture 2"/>
          <p:cNvPicPr>
            <a:picLocks noChangeAspect="1" noChangeArrowheads="1"/>
          </p:cNvPicPr>
          <p:nvPr/>
        </p:nvPicPr>
        <p:blipFill>
          <a:blip r:embed="rId2" cstate="print"/>
          <a:srcRect/>
          <a:stretch>
            <a:fillRect/>
          </a:stretch>
        </p:blipFill>
        <p:spPr bwMode="auto">
          <a:xfrm>
            <a:off x="2286000" y="4293096"/>
            <a:ext cx="4644007" cy="24208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5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7500"/>
                            </p:stCondLst>
                            <p:childTnLst>
                              <p:par>
                                <p:cTn id="46" presetID="45"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2000"/>
                                        <p:tgtEl>
                                          <p:spTgt spid="3">
                                            <p:txEl>
                                              <p:pRg st="9" end="9"/>
                                            </p:txEl>
                                          </p:spTgt>
                                        </p:tgtEl>
                                      </p:cBhvr>
                                    </p:animEffect>
                                    <p:anim calcmode="lin" valueType="num">
                                      <p:cBhvr>
                                        <p:cTn id="49"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50"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par>
                          <p:cTn id="51" fill="hold">
                            <p:stCondLst>
                              <p:cond delay="9500"/>
                            </p:stCondLst>
                            <p:childTnLst>
                              <p:par>
                                <p:cTn id="52" presetID="2" presetClass="entr" presetSubtype="4" fill="hold"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6" fill="hold">
                            <p:stCondLst>
                              <p:cond delay="10500"/>
                            </p:stCondLst>
                            <p:childTnLst>
                              <p:par>
                                <p:cTn id="57" presetID="21" presetClass="entr" presetSubtype="1" fill="hold" nodeType="afterEffect">
                                  <p:stCondLst>
                                    <p:cond delay="0"/>
                                  </p:stCondLst>
                                  <p:childTnLst>
                                    <p:set>
                                      <p:cBhvr>
                                        <p:cTn id="58" dur="1" fill="hold">
                                          <p:stCondLst>
                                            <p:cond delay="0"/>
                                          </p:stCondLst>
                                        </p:cTn>
                                        <p:tgtEl>
                                          <p:spTgt spid="10242"/>
                                        </p:tgtEl>
                                        <p:attrNameLst>
                                          <p:attrName>style.visibility</p:attrName>
                                        </p:attrNameLst>
                                      </p:cBhvr>
                                      <p:to>
                                        <p:strVal val="visible"/>
                                      </p:to>
                                    </p:set>
                                    <p:animEffect transition="in" filter="wheel(1)">
                                      <p:cBhvr>
                                        <p:cTn id="59"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620688"/>
            <a:ext cx="7056784" cy="4647426"/>
          </a:xfrm>
          <a:prstGeom prst="rect">
            <a:avLst/>
          </a:prstGeom>
        </p:spPr>
        <p:txBody>
          <a:bodyPr wrap="square">
            <a:spAutoFit/>
          </a:bodyPr>
          <a:lstStyle/>
          <a:p>
            <a:endParaRPr lang="fr-FR" sz="2400" b="1" dirty="0" smtClean="0">
              <a:solidFill>
                <a:srgbClr val="FF0000"/>
              </a:solidFill>
            </a:endParaRPr>
          </a:p>
          <a:p>
            <a:endParaRPr lang="fr-FR" sz="2400" b="1" dirty="0">
              <a:solidFill>
                <a:srgbClr val="FF0000"/>
              </a:solidFill>
            </a:endParaRPr>
          </a:p>
          <a:p>
            <a:r>
              <a:rPr lang="fr-FR" sz="4000" b="1" dirty="0" smtClean="0">
                <a:solidFill>
                  <a:srgbClr val="FF0000"/>
                </a:solidFill>
              </a:rPr>
              <a:t>Papiers à emporter : </a:t>
            </a:r>
          </a:p>
          <a:p>
            <a:pPr marL="342900" indent="-342900">
              <a:buFontTx/>
              <a:buChar char="-"/>
            </a:pPr>
            <a:r>
              <a:rPr lang="fr-FR" sz="2400" b="1" dirty="0" smtClean="0"/>
              <a:t>carte d’identité, </a:t>
            </a:r>
          </a:p>
          <a:p>
            <a:pPr marL="342900" indent="-342900">
              <a:buFontTx/>
              <a:buChar char="-"/>
            </a:pPr>
            <a:r>
              <a:rPr lang="fr-FR" sz="2400" b="1" dirty="0" smtClean="0"/>
              <a:t>carte vitale, </a:t>
            </a:r>
          </a:p>
          <a:p>
            <a:pPr marL="342900" indent="-342900">
              <a:buFontTx/>
              <a:buChar char="-"/>
            </a:pPr>
            <a:r>
              <a:rPr lang="fr-FR" sz="2400" b="1" dirty="0" smtClean="0"/>
              <a:t>licence, </a:t>
            </a:r>
          </a:p>
          <a:p>
            <a:pPr marL="342900" indent="-342900">
              <a:buFontTx/>
              <a:buChar char="-"/>
            </a:pPr>
            <a:r>
              <a:rPr lang="fr-FR" sz="2400" b="1" dirty="0" smtClean="0"/>
              <a:t>groupe sanguin, </a:t>
            </a:r>
          </a:p>
          <a:p>
            <a:pPr marL="342900" indent="-342900">
              <a:buFontTx/>
              <a:buChar char="-"/>
            </a:pPr>
            <a:r>
              <a:rPr lang="fr-FR" sz="2400" b="1" dirty="0" smtClean="0"/>
              <a:t>personne à prévenir (tel), </a:t>
            </a:r>
          </a:p>
          <a:p>
            <a:pPr marL="342900" indent="-342900">
              <a:buFontTx/>
              <a:buChar char="-"/>
            </a:pPr>
            <a:r>
              <a:rPr lang="fr-FR" sz="2400" b="1" dirty="0" smtClean="0"/>
              <a:t>contre indication en cas d’hospitalisation….                                    </a:t>
            </a:r>
          </a:p>
          <a:p>
            <a:endParaRPr lang="fr-FR" sz="3200" dirty="0" smtClean="0"/>
          </a:p>
          <a:p>
            <a:r>
              <a:rPr lang="fr-FR" sz="3200" b="1" dirty="0" smtClean="0">
                <a:solidFill>
                  <a:srgbClr val="FF0000"/>
                </a:solidFill>
              </a:rPr>
              <a:t>Téléphone portable</a:t>
            </a:r>
            <a:endParaRPr lang="fr-FR" sz="3200" b="1" dirty="0"/>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1" dur="500"/>
                                        <p:tgtEl>
                                          <p:spTgt spid="2">
                                            <p:txEl>
                                              <p:pRg st="3" end="3"/>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4" dur="500"/>
                                        <p:tgtEl>
                                          <p:spTgt spid="2">
                                            <p:txEl>
                                              <p:pRg st="4" end="4"/>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7" dur="500"/>
                                        <p:tgtEl>
                                          <p:spTgt spid="2">
                                            <p:txEl>
                                              <p:pRg st="5" end="5"/>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0" dur="500"/>
                                        <p:tgtEl>
                                          <p:spTgt spid="2">
                                            <p:txEl>
                                              <p:pRg st="6" end="6"/>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3" dur="500"/>
                                        <p:tgtEl>
                                          <p:spTgt spid="2">
                                            <p:txEl>
                                              <p:pRg st="7" end="7"/>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6" dur="500"/>
                                        <p:tgtEl>
                                          <p:spTgt spid="2">
                                            <p:txEl>
                                              <p:pRg st="8" end="8"/>
                                            </p:txEl>
                                          </p:spTgt>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 calcmode="lin" valueType="num">
                                      <p:cBhvr>
                                        <p:cTn id="30" dur="1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31" dur="1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32" dur="1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03648" y="0"/>
            <a:ext cx="5472608" cy="584775"/>
          </a:xfrm>
          <a:prstGeom prst="rect">
            <a:avLst/>
          </a:prstGeom>
          <a:noFill/>
        </p:spPr>
        <p:txBody>
          <a:bodyPr wrap="square" rtlCol="0">
            <a:spAutoFit/>
          </a:bodyPr>
          <a:lstStyle/>
          <a:p>
            <a:pPr algn="ctr"/>
            <a:r>
              <a:rPr lang="fr-FR" sz="3200" b="1" dirty="0" smtClean="0">
                <a:solidFill>
                  <a:srgbClr val="FF0000"/>
                </a:solidFill>
              </a:rPr>
              <a:t>LA MAITRISE DU VELO</a:t>
            </a:r>
            <a:endParaRPr lang="fr-FR" sz="3200" b="1" dirty="0">
              <a:solidFill>
                <a:srgbClr val="FF0000"/>
              </a:solidFill>
            </a:endParaRPr>
          </a:p>
        </p:txBody>
      </p:sp>
      <p:sp>
        <p:nvSpPr>
          <p:cNvPr id="4" name="ZoneTexte 3"/>
          <p:cNvSpPr txBox="1"/>
          <p:nvPr/>
        </p:nvSpPr>
        <p:spPr>
          <a:xfrm>
            <a:off x="0" y="764704"/>
            <a:ext cx="9144000" cy="7725192"/>
          </a:xfrm>
          <a:prstGeom prst="rect">
            <a:avLst/>
          </a:prstGeom>
          <a:noFill/>
        </p:spPr>
        <p:txBody>
          <a:bodyPr wrap="square" rtlCol="0">
            <a:spAutoFit/>
          </a:bodyPr>
          <a:lstStyle/>
          <a:p>
            <a:r>
              <a:rPr lang="fr-FR" sz="2800" b="1" dirty="0" smtClean="0">
                <a:solidFill>
                  <a:srgbClr val="FF0000"/>
                </a:solidFill>
              </a:rPr>
              <a:t>Contrôler sa vitesse</a:t>
            </a:r>
            <a:r>
              <a:rPr lang="fr-FR" sz="2800" b="1" dirty="0" smtClean="0"/>
              <a:t> selon le parcours (descente, virage, signalisation….)</a:t>
            </a:r>
          </a:p>
          <a:p>
            <a:endParaRPr lang="fr-FR" sz="1200" b="1" dirty="0"/>
          </a:p>
          <a:p>
            <a:r>
              <a:rPr lang="fr-FR" sz="2800" b="1" dirty="0" smtClean="0">
                <a:solidFill>
                  <a:srgbClr val="FF0000"/>
                </a:solidFill>
              </a:rPr>
              <a:t>Concentration sur les pièges de la route :</a:t>
            </a:r>
          </a:p>
          <a:p>
            <a:r>
              <a:rPr lang="fr-FR" sz="2800" b="1" dirty="0" smtClean="0"/>
              <a:t>graviers, nid de poule, sol humide, trace d’hydrocarbure, chemin de fer, grille d’évacuation, ralentisseur, ilot directionnel,…….</a:t>
            </a:r>
          </a:p>
          <a:p>
            <a:endParaRPr lang="fr-FR" sz="1200" b="1" dirty="0"/>
          </a:p>
          <a:p>
            <a:r>
              <a:rPr lang="fr-FR" sz="2800" b="1" dirty="0" smtClean="0">
                <a:solidFill>
                  <a:srgbClr val="FF0000"/>
                </a:solidFill>
              </a:rPr>
              <a:t>Distance entre cycliste  : </a:t>
            </a:r>
            <a:r>
              <a:rPr lang="fr-FR" sz="2800" b="1" dirty="0" smtClean="0"/>
              <a:t>la règle est de ½ vélo pour éviter l’accrochage et avoir le temps nécessaire de réaction.</a:t>
            </a:r>
          </a:p>
          <a:p>
            <a:endParaRPr lang="fr-FR" sz="1600" b="1" dirty="0"/>
          </a:p>
          <a:p>
            <a:r>
              <a:rPr lang="fr-FR" sz="2800" b="1" dirty="0" smtClean="0"/>
              <a:t>Pas de coups de frein brusque, de même </a:t>
            </a:r>
            <a:r>
              <a:rPr lang="fr-FR" sz="3200" b="1" dirty="0" smtClean="0"/>
              <a:t>pour les changements de direction ou écarts. </a:t>
            </a:r>
          </a:p>
          <a:p>
            <a:endParaRPr lang="fr-FR" sz="3200" dirty="0"/>
          </a:p>
          <a:p>
            <a:endParaRPr lang="fr-FR" dirty="0" smtClean="0"/>
          </a:p>
          <a:p>
            <a:endParaRPr lang="fr-FR" dirty="0"/>
          </a:p>
          <a:p>
            <a:endParaRPr lang="fr-FR" dirty="0" smtClean="0"/>
          </a:p>
          <a:p>
            <a:endParaRPr lang="fr-FR" dirty="0"/>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250"/>
                                        <p:tgtEl>
                                          <p:spTgt spid="4">
                                            <p:txEl>
                                              <p:pRg st="0" end="0"/>
                                            </p:txEl>
                                          </p:spTgt>
                                        </p:tgtEl>
                                      </p:cBhvr>
                                    </p:animEffect>
                                    <p:anim calcmode="lin" valueType="num">
                                      <p:cBhvr>
                                        <p:cTn id="14"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250"/>
                                        <p:tgtEl>
                                          <p:spTgt spid="4">
                                            <p:txEl>
                                              <p:pRg st="2" end="2"/>
                                            </p:txEl>
                                          </p:spTgt>
                                        </p:tgtEl>
                                      </p:cBhvr>
                                    </p:animEffect>
                                    <p:anim calcmode="lin" valueType="num">
                                      <p:cBhvr>
                                        <p:cTn id="20"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250"/>
                                        <p:tgtEl>
                                          <p:spTgt spid="4">
                                            <p:txEl>
                                              <p:pRg st="3" end="3"/>
                                            </p:txEl>
                                          </p:spTgt>
                                        </p:tgtEl>
                                      </p:cBhvr>
                                    </p:animEffect>
                                    <p:anim calcmode="lin" valueType="num">
                                      <p:cBhvr>
                                        <p:cTn id="26"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250"/>
                                        <p:tgtEl>
                                          <p:spTgt spid="4">
                                            <p:txEl>
                                              <p:pRg st="5" end="5"/>
                                            </p:txEl>
                                          </p:spTgt>
                                        </p:tgtEl>
                                      </p:cBhvr>
                                    </p:animEffect>
                                    <p:anim calcmode="lin" valueType="num">
                                      <p:cBhvr>
                                        <p:cTn id="32" dur="12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2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250"/>
                                        <p:tgtEl>
                                          <p:spTgt spid="4">
                                            <p:txEl>
                                              <p:pRg st="7" end="7"/>
                                            </p:txEl>
                                          </p:spTgt>
                                        </p:tgtEl>
                                      </p:cBhvr>
                                    </p:animEffect>
                                    <p:anim calcmode="lin" valueType="num">
                                      <p:cBhvr>
                                        <p:cTn id="38" dur="125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25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ctr"/>
            <a:endParaRPr lang="fr-FR" sz="2800" b="1" dirty="0" smtClean="0">
              <a:solidFill>
                <a:srgbClr val="FF0000"/>
              </a:solidFill>
            </a:endParaRPr>
          </a:p>
          <a:p>
            <a:pPr algn="ctr"/>
            <a:r>
              <a:rPr lang="fr-FR" sz="2800" b="1" dirty="0" smtClean="0">
                <a:solidFill>
                  <a:srgbClr val="FF0000"/>
                </a:solidFill>
              </a:rPr>
              <a:t>Tenir compte des situations météorologiques </a:t>
            </a:r>
          </a:p>
          <a:p>
            <a:pPr algn="ctr"/>
            <a:endParaRPr lang="fr-FR" sz="2800" b="1" dirty="0">
              <a:solidFill>
                <a:srgbClr val="FF0000"/>
              </a:solidFill>
            </a:endParaRPr>
          </a:p>
          <a:p>
            <a:pPr algn="ctr"/>
            <a:endParaRPr lang="fr-FR" sz="2800" b="1" dirty="0" smtClean="0">
              <a:solidFill>
                <a:srgbClr val="FF0000"/>
              </a:solidFill>
            </a:endParaRPr>
          </a:p>
          <a:p>
            <a:pPr algn="ctr"/>
            <a:r>
              <a:rPr lang="fr-FR" sz="2800" b="1" dirty="0" smtClean="0"/>
              <a:t>(vent violent, pluie, brouillard…..)</a:t>
            </a:r>
          </a:p>
          <a:p>
            <a:pPr algn="ctr"/>
            <a:endParaRPr lang="fr-FR" sz="2800" b="1" dirty="0" smtClean="0"/>
          </a:p>
          <a:p>
            <a:pPr algn="ctr"/>
            <a:r>
              <a:rPr lang="fr-FR" sz="2800" b="1" dirty="0" smtClean="0"/>
              <a:t>Attention aux appels d’air provoqués par les dépassements de gros véhicules.</a:t>
            </a:r>
          </a:p>
          <a:p>
            <a:pPr algn="ctr"/>
            <a:endParaRPr lang="fr-FR" sz="2800" b="1" dirty="0" smtClean="0"/>
          </a:p>
          <a:p>
            <a:pPr algn="ctr"/>
            <a:r>
              <a:rPr lang="fr-FR" sz="2800" b="1" dirty="0" smtClean="0"/>
              <a:t>En règle générale, savoir rouler droit, freiner en utilisant les deux freins, et maitriser sa direction dans les courbes. </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500"/>
                                        <p:tgtEl>
                                          <p:spTgt spid="2">
                                            <p:txEl>
                                              <p:pRg st="1" end="1"/>
                                            </p:txEl>
                                          </p:spTgt>
                                        </p:tgtEl>
                                      </p:cBhvr>
                                    </p:animEffect>
                                    <p:anim calcmode="lin" valueType="num">
                                      <p:cBhvr>
                                        <p:cTn id="8"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3000"/>
                                        <p:tgtEl>
                                          <p:spTgt spid="2">
                                            <p:txEl>
                                              <p:pRg st="4" end="4"/>
                                            </p:txEl>
                                          </p:spTgt>
                                        </p:tgtEl>
                                      </p:cBhvr>
                                    </p:animEffect>
                                    <p:anim calcmode="lin" valueType="num">
                                      <p:cBhvr>
                                        <p:cTn id="13" dur="3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3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3000"/>
                                        <p:tgtEl>
                                          <p:spTgt spid="2">
                                            <p:txEl>
                                              <p:pRg st="6" end="6"/>
                                            </p:txEl>
                                          </p:spTgt>
                                        </p:tgtEl>
                                      </p:cBhvr>
                                    </p:animEffect>
                                    <p:anim calcmode="lin" valueType="num">
                                      <p:cBhvr>
                                        <p:cTn id="18" dur="3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9" dur="3000" fill="hold"/>
                                        <p:tgtEl>
                                          <p:spTgt spid="2">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3000"/>
                                        <p:tgtEl>
                                          <p:spTgt spid="2">
                                            <p:txEl>
                                              <p:pRg st="8" end="8"/>
                                            </p:txEl>
                                          </p:spTgt>
                                        </p:tgtEl>
                                      </p:cBhvr>
                                    </p:animEffect>
                                    <p:anim calcmode="lin" valueType="num">
                                      <p:cBhvr>
                                        <p:cTn id="23" dur="3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4" dur="3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260648"/>
            <a:ext cx="7344816" cy="646331"/>
          </a:xfrm>
          <a:prstGeom prst="rect">
            <a:avLst/>
          </a:prstGeom>
          <a:noFill/>
        </p:spPr>
        <p:txBody>
          <a:bodyPr wrap="square" rtlCol="0">
            <a:spAutoFit/>
          </a:bodyPr>
          <a:lstStyle/>
          <a:p>
            <a:pPr algn="ctr"/>
            <a:r>
              <a:rPr lang="fr-FR" sz="3600" b="1" dirty="0" smtClean="0">
                <a:solidFill>
                  <a:srgbClr val="FF0000"/>
                </a:solidFill>
              </a:rPr>
              <a:t>LA MAITRISE DE L’ ITINERAIRE</a:t>
            </a:r>
            <a:endParaRPr lang="fr-FR" sz="3600" b="1" dirty="0">
              <a:solidFill>
                <a:srgbClr val="FF0000"/>
              </a:solidFill>
            </a:endParaRPr>
          </a:p>
        </p:txBody>
      </p:sp>
      <p:sp>
        <p:nvSpPr>
          <p:cNvPr id="3" name="ZoneTexte 2"/>
          <p:cNvSpPr txBox="1"/>
          <p:nvPr/>
        </p:nvSpPr>
        <p:spPr>
          <a:xfrm>
            <a:off x="0" y="1844824"/>
            <a:ext cx="9144000" cy="4924425"/>
          </a:xfrm>
          <a:prstGeom prst="rect">
            <a:avLst/>
          </a:prstGeom>
          <a:noFill/>
        </p:spPr>
        <p:txBody>
          <a:bodyPr wrap="square" rtlCol="0">
            <a:spAutoFit/>
          </a:bodyPr>
          <a:lstStyle/>
          <a:p>
            <a:pPr algn="ctr"/>
            <a:r>
              <a:rPr lang="fr-FR" sz="2800" b="1" dirty="0" smtClean="0"/>
              <a:t>Bien étudier le parcours en appréhendant les difficultés.</a:t>
            </a:r>
          </a:p>
          <a:p>
            <a:pPr algn="ctr"/>
            <a:endParaRPr lang="fr-FR" sz="1200" b="1" dirty="0"/>
          </a:p>
          <a:p>
            <a:pPr algn="ctr"/>
            <a:r>
              <a:rPr lang="fr-FR" sz="2800" b="1" dirty="0" smtClean="0"/>
              <a:t>Adapter le parcours à mes capacités physiques.</a:t>
            </a:r>
          </a:p>
          <a:p>
            <a:pPr algn="ctr"/>
            <a:endParaRPr lang="fr-FR" sz="1200" b="1" dirty="0"/>
          </a:p>
          <a:p>
            <a:pPr algn="ctr"/>
            <a:r>
              <a:rPr lang="fr-FR" sz="2800" b="1" dirty="0" smtClean="0"/>
              <a:t>Regarder les prévisions météo (surtout en montagne)</a:t>
            </a:r>
          </a:p>
          <a:p>
            <a:pPr algn="ctr"/>
            <a:endParaRPr lang="fr-FR" sz="1200" b="1" dirty="0"/>
          </a:p>
          <a:p>
            <a:pPr algn="ctr"/>
            <a:r>
              <a:rPr lang="fr-FR" sz="2800" b="1" dirty="0" smtClean="0"/>
              <a:t>Prévenir son entourage de son itinéraire.</a:t>
            </a:r>
          </a:p>
          <a:p>
            <a:pPr algn="ctr"/>
            <a:endParaRPr lang="fr-FR" sz="1200" b="1" dirty="0" smtClean="0"/>
          </a:p>
          <a:p>
            <a:pPr algn="ctr"/>
            <a:r>
              <a:rPr lang="fr-FR" sz="2800" b="1" dirty="0" smtClean="0"/>
              <a:t>Eviter de partir seul.</a:t>
            </a:r>
          </a:p>
          <a:p>
            <a:endParaRPr lang="fr-FR" sz="3200" dirty="0"/>
          </a:p>
          <a:p>
            <a:endParaRPr lang="fr-FR" sz="32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750"/>
                                        <p:tgtEl>
                                          <p:spTgt spid="3">
                                            <p:txEl>
                                              <p:pRg st="0" end="0"/>
                                            </p:txEl>
                                          </p:spTgt>
                                        </p:tgtEl>
                                      </p:cBhvr>
                                    </p:animEffect>
                                    <p:anim calcmode="lin" valueType="num">
                                      <p:cBhvr>
                                        <p:cTn id="13" dur="3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3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250"/>
                            </p:stCondLst>
                            <p:childTnLst>
                              <p:par>
                                <p:cTn id="16" presetID="42"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3750"/>
                                        <p:tgtEl>
                                          <p:spTgt spid="3">
                                            <p:txEl>
                                              <p:pRg st="2" end="2"/>
                                            </p:txEl>
                                          </p:spTgt>
                                        </p:tgtEl>
                                      </p:cBhvr>
                                    </p:animEffect>
                                    <p:anim calcmode="lin" valueType="num">
                                      <p:cBhvr>
                                        <p:cTn id="19" dur="3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3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2"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3750"/>
                                        <p:tgtEl>
                                          <p:spTgt spid="3">
                                            <p:txEl>
                                              <p:pRg st="4" end="4"/>
                                            </p:txEl>
                                          </p:spTgt>
                                        </p:tgtEl>
                                      </p:cBhvr>
                                    </p:animEffect>
                                    <p:anim calcmode="lin" valueType="num">
                                      <p:cBhvr>
                                        <p:cTn id="25" dur="3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3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750"/>
                            </p:stCondLst>
                            <p:childTnLst>
                              <p:par>
                                <p:cTn id="28" presetID="42" presetClass="entr" presetSubtype="0"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3750"/>
                                        <p:tgtEl>
                                          <p:spTgt spid="3">
                                            <p:txEl>
                                              <p:pRg st="6" end="6"/>
                                            </p:txEl>
                                          </p:spTgt>
                                        </p:tgtEl>
                                      </p:cBhvr>
                                    </p:animEffect>
                                    <p:anim calcmode="lin" valueType="num">
                                      <p:cBhvr>
                                        <p:cTn id="31" dur="3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37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3" fill="hold">
                            <p:stCondLst>
                              <p:cond delay="16500"/>
                            </p:stCondLst>
                            <p:childTnLst>
                              <p:par>
                                <p:cTn id="34" presetID="42"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3750"/>
                                        <p:tgtEl>
                                          <p:spTgt spid="3">
                                            <p:txEl>
                                              <p:pRg st="8" end="8"/>
                                            </p:txEl>
                                          </p:spTgt>
                                        </p:tgtEl>
                                      </p:cBhvr>
                                    </p:animEffect>
                                    <p:anim calcmode="lin" valueType="num">
                                      <p:cBhvr>
                                        <p:cTn id="37" dur="3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37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767</TotalTime>
  <Words>1294</Words>
  <Application>Microsoft Office PowerPoint</Application>
  <PresentationFormat>Affichage à l'écran (4:3)</PresentationFormat>
  <Paragraphs>203</Paragraphs>
  <Slides>31</Slides>
  <Notes>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Secteur</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c:title>
  <dc:creator>PROPRIETAIRE</dc:creator>
  <cp:lastModifiedBy>PROPRIETAIRE</cp:lastModifiedBy>
  <cp:revision>118</cp:revision>
  <dcterms:created xsi:type="dcterms:W3CDTF">2019-10-17T08:32:35Z</dcterms:created>
  <dcterms:modified xsi:type="dcterms:W3CDTF">2020-01-08T19:56:49Z</dcterms:modified>
</cp:coreProperties>
</file>